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8" r:id="rId2"/>
    <p:sldId id="288" r:id="rId3"/>
    <p:sldId id="257" r:id="rId4"/>
    <p:sldId id="259" r:id="rId5"/>
    <p:sldId id="260" r:id="rId6"/>
    <p:sldId id="261" r:id="rId7"/>
    <p:sldId id="280" r:id="rId8"/>
    <p:sldId id="281" r:id="rId9"/>
    <p:sldId id="262" r:id="rId10"/>
    <p:sldId id="263" r:id="rId11"/>
    <p:sldId id="265" r:id="rId12"/>
    <p:sldId id="268" r:id="rId13"/>
    <p:sldId id="269" r:id="rId14"/>
    <p:sldId id="278" r:id="rId15"/>
    <p:sldId id="270" r:id="rId16"/>
    <p:sldId id="289" r:id="rId17"/>
    <p:sldId id="271" r:id="rId18"/>
    <p:sldId id="273" r:id="rId19"/>
    <p:sldId id="274" r:id="rId20"/>
    <p:sldId id="275" r:id="rId21"/>
    <p:sldId id="277" r:id="rId22"/>
    <p:sldId id="282" r:id="rId23"/>
    <p:sldId id="284" r:id="rId24"/>
    <p:sldId id="285" r:id="rId25"/>
    <p:sldId id="286" r:id="rId26"/>
    <p:sldId id="287" r:id="rId27"/>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EAA"/>
    <a:srgbClr val="114981"/>
    <a:srgbClr val="214D6F"/>
    <a:srgbClr val="CFA8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49" autoAdjust="0"/>
  </p:normalViewPr>
  <p:slideViewPr>
    <p:cSldViewPr snapToGrid="0" snapToObjects="1">
      <p:cViewPr varScale="1">
        <p:scale>
          <a:sx n="62" d="100"/>
          <a:sy n="62" d="100"/>
        </p:scale>
        <p:origin x="1542"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0D1F4F-E9FE-44C1-81FD-5CAF0D4670F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BAB1062-AB7F-4A12-8E6B-D375A372392E}">
      <dgm:prSet phldrT="[Text]" custT="1"/>
      <dgm:spPr/>
      <dgm:t>
        <a:bodyPr/>
        <a:lstStyle/>
        <a:p>
          <a:pPr>
            <a:buFont typeface="Symbol" panose="05050102010706020507" pitchFamily="18" charset="2"/>
            <a:buChar char=""/>
          </a:pPr>
          <a:r>
            <a:rPr lang="en-US" sz="1350" b="1" dirty="0">
              <a:ea typeface="Calibri" panose="020F0502020204030204" pitchFamily="34" charset="0"/>
            </a:rPr>
            <a:t>Participant’s role and responsibility at the institution.</a:t>
          </a:r>
          <a:endParaRPr lang="en-US" sz="1350" b="1" dirty="0"/>
        </a:p>
      </dgm:t>
    </dgm:pt>
    <dgm:pt modelId="{437ABB5C-9513-4A02-9AD2-4227499668CB}" type="parTrans" cxnId="{5BF4FAA4-D5A3-49FE-8CC5-1E43EF443264}">
      <dgm:prSet/>
      <dgm:spPr/>
      <dgm:t>
        <a:bodyPr/>
        <a:lstStyle/>
        <a:p>
          <a:endParaRPr lang="en-US" sz="1350" b="1"/>
        </a:p>
      </dgm:t>
    </dgm:pt>
    <dgm:pt modelId="{04240EA0-85ED-468F-95A5-57D46F122EE0}" type="sibTrans" cxnId="{5BF4FAA4-D5A3-49FE-8CC5-1E43EF443264}">
      <dgm:prSet/>
      <dgm:spPr/>
      <dgm:t>
        <a:bodyPr/>
        <a:lstStyle/>
        <a:p>
          <a:endParaRPr lang="en-US" sz="1350" b="1"/>
        </a:p>
      </dgm:t>
    </dgm:pt>
    <dgm:pt modelId="{5C2D0E67-A966-421F-BDE8-40A970651C05}">
      <dgm:prSet custT="1"/>
      <dgm:spPr/>
      <dgm:t>
        <a:bodyPr/>
        <a:lstStyle/>
        <a:p>
          <a:r>
            <a:rPr lang="en-US" sz="1350" b="1" dirty="0">
              <a:highlight>
                <a:srgbClr val="FFFF00"/>
              </a:highlight>
              <a:ea typeface="Calibri" panose="020F0502020204030204" pitchFamily="34" charset="0"/>
            </a:rPr>
            <a:t>Priority to pursue NSF ATE or other federal funding at the institution.</a:t>
          </a:r>
          <a:endParaRPr lang="en-US" sz="1350" b="1" dirty="0">
            <a:highlight>
              <a:srgbClr val="FFFF00"/>
            </a:highlight>
          </a:endParaRPr>
        </a:p>
      </dgm:t>
    </dgm:pt>
    <dgm:pt modelId="{3DD88E82-FFBB-4C54-9C6F-F0309AA5C25F}" type="parTrans" cxnId="{39F636E2-82C7-4BF5-B41C-5A0F30BAE8F0}">
      <dgm:prSet/>
      <dgm:spPr/>
      <dgm:t>
        <a:bodyPr/>
        <a:lstStyle/>
        <a:p>
          <a:endParaRPr lang="en-US" sz="1350" b="1"/>
        </a:p>
      </dgm:t>
    </dgm:pt>
    <dgm:pt modelId="{B8F2372C-7E21-4167-B7D9-9A19249A9070}" type="sibTrans" cxnId="{39F636E2-82C7-4BF5-B41C-5A0F30BAE8F0}">
      <dgm:prSet/>
      <dgm:spPr/>
      <dgm:t>
        <a:bodyPr/>
        <a:lstStyle/>
        <a:p>
          <a:endParaRPr lang="en-US" sz="1350" b="1"/>
        </a:p>
      </dgm:t>
    </dgm:pt>
    <dgm:pt modelId="{F6E45599-948C-4448-8EE7-5919AB7877C7}">
      <dgm:prSet custT="1"/>
      <dgm:spPr/>
      <dgm:t>
        <a:bodyPr/>
        <a:lstStyle/>
        <a:p>
          <a:r>
            <a:rPr lang="en-US" sz="1350" b="1" dirty="0">
              <a:highlight>
                <a:srgbClr val="FFFF00"/>
              </a:highlight>
              <a:ea typeface="Calibri" panose="020F0502020204030204" pitchFamily="34" charset="0"/>
            </a:rPr>
            <a:t>Institution encourages faculty and administrators to pursue external grant funding. </a:t>
          </a:r>
        </a:p>
      </dgm:t>
    </dgm:pt>
    <dgm:pt modelId="{2B1A66A4-840E-4010-9219-01266237D91D}" type="parTrans" cxnId="{4F21FD46-44B1-4AEB-A606-967A8BE9DDB2}">
      <dgm:prSet/>
      <dgm:spPr/>
      <dgm:t>
        <a:bodyPr/>
        <a:lstStyle/>
        <a:p>
          <a:endParaRPr lang="en-US" sz="1350" b="1"/>
        </a:p>
      </dgm:t>
    </dgm:pt>
    <dgm:pt modelId="{4A01C27C-A72F-4480-8293-AF256B0E7D1C}" type="sibTrans" cxnId="{4F21FD46-44B1-4AEB-A606-967A8BE9DDB2}">
      <dgm:prSet/>
      <dgm:spPr/>
      <dgm:t>
        <a:bodyPr/>
        <a:lstStyle/>
        <a:p>
          <a:endParaRPr lang="en-US" sz="1350" b="1"/>
        </a:p>
      </dgm:t>
    </dgm:pt>
    <dgm:pt modelId="{0C5D53BF-85BD-448A-AEE1-87D739AA05FD}">
      <dgm:prSet custT="1"/>
      <dgm:spPr/>
      <dgm:t>
        <a:bodyPr/>
        <a:lstStyle/>
        <a:p>
          <a:r>
            <a:rPr lang="en-US" sz="1350" b="1" dirty="0">
              <a:highlight>
                <a:srgbClr val="FFFF00"/>
              </a:highlight>
              <a:ea typeface="Calibri" panose="020F0502020204030204" pitchFamily="34" charset="0"/>
            </a:rPr>
            <a:t>Factors that limit the opportunity to pursue external grants.</a:t>
          </a:r>
          <a:endParaRPr lang="en-US" sz="1350" b="1" dirty="0">
            <a:highlight>
              <a:srgbClr val="FFFF00"/>
            </a:highlight>
          </a:endParaRPr>
        </a:p>
      </dgm:t>
    </dgm:pt>
    <dgm:pt modelId="{6D47FBC0-7A5D-44CE-A757-8989A2B8389B}" type="parTrans" cxnId="{676E8BBC-A1F7-49FF-86CE-F63A789C29B5}">
      <dgm:prSet/>
      <dgm:spPr/>
      <dgm:t>
        <a:bodyPr/>
        <a:lstStyle/>
        <a:p>
          <a:endParaRPr lang="en-US" sz="1350" b="1"/>
        </a:p>
      </dgm:t>
    </dgm:pt>
    <dgm:pt modelId="{B55A189A-6631-4FD4-B64D-49BE8E69391B}" type="sibTrans" cxnId="{676E8BBC-A1F7-49FF-86CE-F63A789C29B5}">
      <dgm:prSet/>
      <dgm:spPr/>
      <dgm:t>
        <a:bodyPr/>
        <a:lstStyle/>
        <a:p>
          <a:endParaRPr lang="en-US" sz="1350" b="1"/>
        </a:p>
      </dgm:t>
    </dgm:pt>
    <dgm:pt modelId="{D1A80075-4037-4462-BBE1-364F3B3B0AC7}">
      <dgm:prSet custT="1"/>
      <dgm:spPr/>
      <dgm:t>
        <a:bodyPr/>
        <a:lstStyle/>
        <a:p>
          <a:r>
            <a:rPr lang="en-US" sz="1350" b="1" dirty="0">
              <a:highlight>
                <a:srgbClr val="FFFF00"/>
              </a:highlight>
              <a:ea typeface="Calibri" panose="020F0502020204030204" pitchFamily="34" charset="0"/>
            </a:rPr>
            <a:t>Factors that limits interest to pursue external grants.</a:t>
          </a:r>
          <a:endParaRPr lang="en-US" sz="1350" b="1" dirty="0">
            <a:highlight>
              <a:srgbClr val="FFFF00"/>
            </a:highlight>
          </a:endParaRPr>
        </a:p>
      </dgm:t>
    </dgm:pt>
    <dgm:pt modelId="{E7A61201-9EF3-495C-95B0-F12E9917B860}" type="parTrans" cxnId="{E13B1F4E-5ACE-4DC4-A8BE-BCA6BF0B089C}">
      <dgm:prSet/>
      <dgm:spPr/>
      <dgm:t>
        <a:bodyPr/>
        <a:lstStyle/>
        <a:p>
          <a:endParaRPr lang="en-US" sz="1350" b="1"/>
        </a:p>
      </dgm:t>
    </dgm:pt>
    <dgm:pt modelId="{A74F450D-4133-4BA6-910F-8312C79D54EE}" type="sibTrans" cxnId="{E13B1F4E-5ACE-4DC4-A8BE-BCA6BF0B089C}">
      <dgm:prSet/>
      <dgm:spPr/>
      <dgm:t>
        <a:bodyPr/>
        <a:lstStyle/>
        <a:p>
          <a:endParaRPr lang="en-US" sz="1350" b="1"/>
        </a:p>
      </dgm:t>
    </dgm:pt>
    <dgm:pt modelId="{556CC41E-AFCA-435B-BE92-EF9010358B94}">
      <dgm:prSet custT="1"/>
      <dgm:spPr/>
      <dgm:t>
        <a:bodyPr/>
        <a:lstStyle/>
        <a:p>
          <a:r>
            <a:rPr lang="en-US" sz="1350" b="1" dirty="0">
              <a:ea typeface="Calibri" panose="020F0502020204030204" pitchFamily="34" charset="0"/>
            </a:rPr>
            <a:t>Historical information whether the institution ever applied for an ATE NSF or other DUE funding or other grants (state or federal).</a:t>
          </a:r>
          <a:endParaRPr lang="en-US" sz="1350" b="1" dirty="0"/>
        </a:p>
      </dgm:t>
    </dgm:pt>
    <dgm:pt modelId="{06709E69-68DC-4886-97A3-4891F818E588}" type="parTrans" cxnId="{F5E1872A-0D46-470F-97C5-C37C5B169F52}">
      <dgm:prSet/>
      <dgm:spPr/>
      <dgm:t>
        <a:bodyPr/>
        <a:lstStyle/>
        <a:p>
          <a:endParaRPr lang="en-US" sz="1350" b="1"/>
        </a:p>
      </dgm:t>
    </dgm:pt>
    <dgm:pt modelId="{82A9D8E1-9B56-4110-8817-DCD1E9174E44}" type="sibTrans" cxnId="{F5E1872A-0D46-470F-97C5-C37C5B169F52}">
      <dgm:prSet/>
      <dgm:spPr/>
      <dgm:t>
        <a:bodyPr/>
        <a:lstStyle/>
        <a:p>
          <a:endParaRPr lang="en-US" sz="1350" b="1"/>
        </a:p>
      </dgm:t>
    </dgm:pt>
    <dgm:pt modelId="{9D00A3D4-EA39-4C12-B5CB-5868F885A240}">
      <dgm:prSet custT="1"/>
      <dgm:spPr/>
      <dgm:t>
        <a:bodyPr/>
        <a:lstStyle/>
        <a:p>
          <a:r>
            <a:rPr lang="en-US" sz="1350" b="1" dirty="0">
              <a:highlight>
                <a:srgbClr val="FFFF00"/>
              </a:highlight>
              <a:ea typeface="Calibri" panose="020F0502020204030204" pitchFamily="34" charset="0"/>
            </a:rPr>
            <a:t>Degree to which incentives can serve as a motivator for survey participants to develop and submit a grant proposal; once, the grant is awarded, they will also manage the grant.  Other incentives such as recognition or using the skills developed in grant writing and securing grants as a means for promotional opportunity in their career journey.</a:t>
          </a:r>
          <a:endParaRPr lang="en-US" sz="1350" b="1" dirty="0">
            <a:highlight>
              <a:srgbClr val="FFFF00"/>
            </a:highlight>
          </a:endParaRPr>
        </a:p>
      </dgm:t>
    </dgm:pt>
    <dgm:pt modelId="{126D001A-D1D0-4B7E-8B12-7C1F82F95A02}" type="parTrans" cxnId="{65BE28FB-3440-4192-9886-B6CFC9750C83}">
      <dgm:prSet/>
      <dgm:spPr/>
      <dgm:t>
        <a:bodyPr/>
        <a:lstStyle/>
        <a:p>
          <a:endParaRPr lang="en-US" sz="1350" b="1"/>
        </a:p>
      </dgm:t>
    </dgm:pt>
    <dgm:pt modelId="{D7634335-18EC-4E54-9388-9D424A3A2123}" type="sibTrans" cxnId="{65BE28FB-3440-4192-9886-B6CFC9750C83}">
      <dgm:prSet/>
      <dgm:spPr/>
      <dgm:t>
        <a:bodyPr/>
        <a:lstStyle/>
        <a:p>
          <a:endParaRPr lang="en-US" sz="1350" b="1"/>
        </a:p>
      </dgm:t>
    </dgm:pt>
    <dgm:pt modelId="{70A411BA-5CD1-491A-BB65-70210F1467C1}">
      <dgm:prSet custT="1"/>
      <dgm:spPr/>
      <dgm:t>
        <a:bodyPr/>
        <a:lstStyle/>
        <a:p>
          <a:r>
            <a:rPr lang="en-US" sz="1350" b="1" dirty="0">
              <a:ea typeface="Calibri" panose="020F0502020204030204" pitchFamily="34" charset="0"/>
            </a:rPr>
            <a:t>How has Covid-19 impacted the operations at the institution?</a:t>
          </a:r>
          <a:endParaRPr lang="en-US" sz="1350" b="1" dirty="0"/>
        </a:p>
      </dgm:t>
    </dgm:pt>
    <dgm:pt modelId="{2351EF35-F237-4817-98DF-3C3D7B94F824}" type="parTrans" cxnId="{584983B6-16CD-49F2-A2E8-D59B09156854}">
      <dgm:prSet/>
      <dgm:spPr/>
      <dgm:t>
        <a:bodyPr/>
        <a:lstStyle/>
        <a:p>
          <a:endParaRPr lang="en-US" sz="1350" b="1"/>
        </a:p>
      </dgm:t>
    </dgm:pt>
    <dgm:pt modelId="{98F4471A-0361-4FC8-A3C6-451ECCB29386}" type="sibTrans" cxnId="{584983B6-16CD-49F2-A2E8-D59B09156854}">
      <dgm:prSet/>
      <dgm:spPr/>
      <dgm:t>
        <a:bodyPr/>
        <a:lstStyle/>
        <a:p>
          <a:endParaRPr lang="en-US" sz="1350" b="1"/>
        </a:p>
      </dgm:t>
    </dgm:pt>
    <dgm:pt modelId="{88F41697-4EFF-4AB8-BE69-C6538F63211F}">
      <dgm:prSet custT="1"/>
      <dgm:spPr/>
      <dgm:t>
        <a:bodyPr/>
        <a:lstStyle/>
        <a:p>
          <a:r>
            <a:rPr lang="en-US" sz="1350" b="1" dirty="0">
              <a:highlight>
                <a:srgbClr val="FFFF00"/>
              </a:highlight>
              <a:ea typeface="Calibri" panose="020F0502020204030204" pitchFamily="34" charset="0"/>
            </a:rPr>
            <a:t>What is the most important change the college can make to encourage survey participants to develop and submit grant proposals?</a:t>
          </a:r>
          <a:endParaRPr lang="en-US" sz="1350" b="1" dirty="0">
            <a:highlight>
              <a:srgbClr val="FFFF00"/>
            </a:highlight>
          </a:endParaRPr>
        </a:p>
      </dgm:t>
    </dgm:pt>
    <dgm:pt modelId="{EA6A3DA1-6FA5-4ABA-8988-B5A442A6168B}" type="parTrans" cxnId="{827585BD-AAE0-44EF-8D84-64854B555E9B}">
      <dgm:prSet/>
      <dgm:spPr/>
      <dgm:t>
        <a:bodyPr/>
        <a:lstStyle/>
        <a:p>
          <a:endParaRPr lang="en-US" sz="1350" b="1"/>
        </a:p>
      </dgm:t>
    </dgm:pt>
    <dgm:pt modelId="{B2BE7035-BAF3-49CF-AE7F-E184E9954A93}" type="sibTrans" cxnId="{827585BD-AAE0-44EF-8D84-64854B555E9B}">
      <dgm:prSet/>
      <dgm:spPr/>
      <dgm:t>
        <a:bodyPr/>
        <a:lstStyle/>
        <a:p>
          <a:endParaRPr lang="en-US" sz="1350" b="1"/>
        </a:p>
      </dgm:t>
    </dgm:pt>
    <dgm:pt modelId="{101DEA21-E1F3-489B-AD64-04D7C787AACF}">
      <dgm:prSet custT="1"/>
      <dgm:spPr/>
      <dgm:t>
        <a:bodyPr/>
        <a:lstStyle/>
        <a:p>
          <a:r>
            <a:rPr lang="en-US" sz="1350" b="1" dirty="0">
              <a:ea typeface="Calibri" panose="020F0502020204030204" pitchFamily="34" charset="0"/>
            </a:rPr>
            <a:t>President’s length of service? How has presidential transitions impacted number of grants submitted?</a:t>
          </a:r>
          <a:endParaRPr lang="en-US" sz="1350" b="1" dirty="0"/>
        </a:p>
      </dgm:t>
    </dgm:pt>
    <dgm:pt modelId="{5DB9A04B-9D44-4AB6-A3DA-0768B617461E}" type="parTrans" cxnId="{7D9555CC-1F31-47A2-9741-89CA5CEA88F0}">
      <dgm:prSet/>
      <dgm:spPr/>
      <dgm:t>
        <a:bodyPr/>
        <a:lstStyle/>
        <a:p>
          <a:endParaRPr lang="en-US" sz="1350" b="1"/>
        </a:p>
      </dgm:t>
    </dgm:pt>
    <dgm:pt modelId="{4B479D9D-8F28-428B-83D8-2B84223479EF}" type="sibTrans" cxnId="{7D9555CC-1F31-47A2-9741-89CA5CEA88F0}">
      <dgm:prSet/>
      <dgm:spPr/>
      <dgm:t>
        <a:bodyPr/>
        <a:lstStyle/>
        <a:p>
          <a:endParaRPr lang="en-US" sz="1350" b="1"/>
        </a:p>
      </dgm:t>
    </dgm:pt>
    <dgm:pt modelId="{8AC188EA-9820-44F2-8F24-A408392EE9AD}">
      <dgm:prSet custT="1"/>
      <dgm:spPr/>
      <dgm:t>
        <a:bodyPr/>
        <a:lstStyle/>
        <a:p>
          <a:r>
            <a:rPr lang="en-US" sz="1350" b="1" dirty="0">
              <a:ea typeface="Calibri" panose="020F0502020204030204" pitchFamily="34" charset="0"/>
            </a:rPr>
            <a:t>Geographical location and size of the colleges.</a:t>
          </a:r>
          <a:endParaRPr lang="en-US" sz="1350" b="1" dirty="0"/>
        </a:p>
      </dgm:t>
    </dgm:pt>
    <dgm:pt modelId="{9AED7D3E-EE92-42F1-AA0C-BBEA30FF47BF}" type="parTrans" cxnId="{7E378F1C-4CA9-49B3-B1F9-905E505AC717}">
      <dgm:prSet/>
      <dgm:spPr/>
      <dgm:t>
        <a:bodyPr/>
        <a:lstStyle/>
        <a:p>
          <a:endParaRPr lang="en-US" sz="1350" b="1"/>
        </a:p>
      </dgm:t>
    </dgm:pt>
    <dgm:pt modelId="{D95F390D-7998-44A8-820E-6FE4175B0F1B}" type="sibTrans" cxnId="{7E378F1C-4CA9-49B3-B1F9-905E505AC717}">
      <dgm:prSet/>
      <dgm:spPr/>
      <dgm:t>
        <a:bodyPr/>
        <a:lstStyle/>
        <a:p>
          <a:endParaRPr lang="en-US" sz="1350" b="1"/>
        </a:p>
      </dgm:t>
    </dgm:pt>
    <dgm:pt modelId="{A4F8F4B3-283E-457D-B488-33B5A8198AAB}" type="pres">
      <dgm:prSet presAssocID="{9C0D1F4F-E9FE-44C1-81FD-5CAF0D4670FE}" presName="vert0" presStyleCnt="0">
        <dgm:presLayoutVars>
          <dgm:dir/>
          <dgm:animOne val="branch"/>
          <dgm:animLvl val="lvl"/>
        </dgm:presLayoutVars>
      </dgm:prSet>
      <dgm:spPr/>
    </dgm:pt>
    <dgm:pt modelId="{D4002AF6-9BB7-482A-BBDA-94932E11D718}" type="pres">
      <dgm:prSet presAssocID="{8BAB1062-AB7F-4A12-8E6B-D375A372392E}" presName="thickLine" presStyleLbl="alignNode1" presStyleIdx="0" presStyleCnt="11"/>
      <dgm:spPr/>
    </dgm:pt>
    <dgm:pt modelId="{70DAF44C-65C0-4A1E-84DA-6F2B5E675374}" type="pres">
      <dgm:prSet presAssocID="{8BAB1062-AB7F-4A12-8E6B-D375A372392E}" presName="horz1" presStyleCnt="0"/>
      <dgm:spPr/>
    </dgm:pt>
    <dgm:pt modelId="{CAA8E87A-D49E-4DF1-8423-13A4739DA20F}" type="pres">
      <dgm:prSet presAssocID="{8BAB1062-AB7F-4A12-8E6B-D375A372392E}" presName="tx1" presStyleLbl="revTx" presStyleIdx="0" presStyleCnt="11"/>
      <dgm:spPr/>
    </dgm:pt>
    <dgm:pt modelId="{86B70720-11BE-4642-AFA5-28F6D700C721}" type="pres">
      <dgm:prSet presAssocID="{8BAB1062-AB7F-4A12-8E6B-D375A372392E}" presName="vert1" presStyleCnt="0"/>
      <dgm:spPr/>
    </dgm:pt>
    <dgm:pt modelId="{A9FA59D3-CDD5-4489-935E-91B4B18F764D}" type="pres">
      <dgm:prSet presAssocID="{5C2D0E67-A966-421F-BDE8-40A970651C05}" presName="thickLine" presStyleLbl="alignNode1" presStyleIdx="1" presStyleCnt="11"/>
      <dgm:spPr/>
    </dgm:pt>
    <dgm:pt modelId="{732D0D13-94F9-4494-B75F-D7D37080BC09}" type="pres">
      <dgm:prSet presAssocID="{5C2D0E67-A966-421F-BDE8-40A970651C05}" presName="horz1" presStyleCnt="0"/>
      <dgm:spPr/>
    </dgm:pt>
    <dgm:pt modelId="{0B4D5E06-69E1-4892-9FA7-EC22F0E64E38}" type="pres">
      <dgm:prSet presAssocID="{5C2D0E67-A966-421F-BDE8-40A970651C05}" presName="tx1" presStyleLbl="revTx" presStyleIdx="1" presStyleCnt="11"/>
      <dgm:spPr/>
    </dgm:pt>
    <dgm:pt modelId="{5C514939-D0D4-490E-A781-90BEAE533C5E}" type="pres">
      <dgm:prSet presAssocID="{5C2D0E67-A966-421F-BDE8-40A970651C05}" presName="vert1" presStyleCnt="0"/>
      <dgm:spPr/>
    </dgm:pt>
    <dgm:pt modelId="{E4C60843-9FF9-40DB-999C-1D1C9E5828E2}" type="pres">
      <dgm:prSet presAssocID="{F6E45599-948C-4448-8EE7-5919AB7877C7}" presName="thickLine" presStyleLbl="alignNode1" presStyleIdx="2" presStyleCnt="11"/>
      <dgm:spPr/>
    </dgm:pt>
    <dgm:pt modelId="{7B0A1630-54E1-4924-A484-6C42B2DEED47}" type="pres">
      <dgm:prSet presAssocID="{F6E45599-948C-4448-8EE7-5919AB7877C7}" presName="horz1" presStyleCnt="0"/>
      <dgm:spPr/>
    </dgm:pt>
    <dgm:pt modelId="{545DBAB7-6407-4382-A10B-503C23947A9B}" type="pres">
      <dgm:prSet presAssocID="{F6E45599-948C-4448-8EE7-5919AB7877C7}" presName="tx1" presStyleLbl="revTx" presStyleIdx="2" presStyleCnt="11"/>
      <dgm:spPr/>
    </dgm:pt>
    <dgm:pt modelId="{72AB6475-2FE7-412E-B6C2-DA8CFED93B15}" type="pres">
      <dgm:prSet presAssocID="{F6E45599-948C-4448-8EE7-5919AB7877C7}" presName="vert1" presStyleCnt="0"/>
      <dgm:spPr/>
    </dgm:pt>
    <dgm:pt modelId="{0CAFC7DA-E879-4B8B-B2C0-FC993822F76B}" type="pres">
      <dgm:prSet presAssocID="{0C5D53BF-85BD-448A-AEE1-87D739AA05FD}" presName="thickLine" presStyleLbl="alignNode1" presStyleIdx="3" presStyleCnt="11"/>
      <dgm:spPr/>
    </dgm:pt>
    <dgm:pt modelId="{BE5DD195-E4F0-4088-A79E-A3BEACC716A8}" type="pres">
      <dgm:prSet presAssocID="{0C5D53BF-85BD-448A-AEE1-87D739AA05FD}" presName="horz1" presStyleCnt="0"/>
      <dgm:spPr/>
    </dgm:pt>
    <dgm:pt modelId="{878E8F49-E437-42AE-B858-610BBF363D5C}" type="pres">
      <dgm:prSet presAssocID="{0C5D53BF-85BD-448A-AEE1-87D739AA05FD}" presName="tx1" presStyleLbl="revTx" presStyleIdx="3" presStyleCnt="11"/>
      <dgm:spPr/>
    </dgm:pt>
    <dgm:pt modelId="{BA8D615B-871F-42B1-9DD6-D285D9F1AF3F}" type="pres">
      <dgm:prSet presAssocID="{0C5D53BF-85BD-448A-AEE1-87D739AA05FD}" presName="vert1" presStyleCnt="0"/>
      <dgm:spPr/>
    </dgm:pt>
    <dgm:pt modelId="{C2E5EA13-21F4-4289-B8F3-5FFA22547565}" type="pres">
      <dgm:prSet presAssocID="{D1A80075-4037-4462-BBE1-364F3B3B0AC7}" presName="thickLine" presStyleLbl="alignNode1" presStyleIdx="4" presStyleCnt="11"/>
      <dgm:spPr/>
    </dgm:pt>
    <dgm:pt modelId="{72BFC609-41A6-4389-92DA-3F3F491C5539}" type="pres">
      <dgm:prSet presAssocID="{D1A80075-4037-4462-BBE1-364F3B3B0AC7}" presName="horz1" presStyleCnt="0"/>
      <dgm:spPr/>
    </dgm:pt>
    <dgm:pt modelId="{F22B9231-FD27-41E7-8C5C-FBC1CF985187}" type="pres">
      <dgm:prSet presAssocID="{D1A80075-4037-4462-BBE1-364F3B3B0AC7}" presName="tx1" presStyleLbl="revTx" presStyleIdx="4" presStyleCnt="11"/>
      <dgm:spPr/>
    </dgm:pt>
    <dgm:pt modelId="{2DCF1815-2F61-4578-96AF-DC0A79DF3BDF}" type="pres">
      <dgm:prSet presAssocID="{D1A80075-4037-4462-BBE1-364F3B3B0AC7}" presName="vert1" presStyleCnt="0"/>
      <dgm:spPr/>
    </dgm:pt>
    <dgm:pt modelId="{D062D8D8-D513-4C25-B049-E5BE25594859}" type="pres">
      <dgm:prSet presAssocID="{556CC41E-AFCA-435B-BE92-EF9010358B94}" presName="thickLine" presStyleLbl="alignNode1" presStyleIdx="5" presStyleCnt="11"/>
      <dgm:spPr/>
    </dgm:pt>
    <dgm:pt modelId="{B232F043-7A23-4A67-91FD-ADF6BF47990C}" type="pres">
      <dgm:prSet presAssocID="{556CC41E-AFCA-435B-BE92-EF9010358B94}" presName="horz1" presStyleCnt="0"/>
      <dgm:spPr/>
    </dgm:pt>
    <dgm:pt modelId="{13FF46E6-7A0A-429D-B987-929729F6EB17}" type="pres">
      <dgm:prSet presAssocID="{556CC41E-AFCA-435B-BE92-EF9010358B94}" presName="tx1" presStyleLbl="revTx" presStyleIdx="5" presStyleCnt="11"/>
      <dgm:spPr/>
    </dgm:pt>
    <dgm:pt modelId="{D97D47F7-1279-455F-B701-B797FC6BB46A}" type="pres">
      <dgm:prSet presAssocID="{556CC41E-AFCA-435B-BE92-EF9010358B94}" presName="vert1" presStyleCnt="0"/>
      <dgm:spPr/>
    </dgm:pt>
    <dgm:pt modelId="{B8352CCA-1956-47AB-8568-7BA99499D5C6}" type="pres">
      <dgm:prSet presAssocID="{9D00A3D4-EA39-4C12-B5CB-5868F885A240}" presName="thickLine" presStyleLbl="alignNode1" presStyleIdx="6" presStyleCnt="11"/>
      <dgm:spPr/>
    </dgm:pt>
    <dgm:pt modelId="{3A0B1EE5-6B01-4E21-A5DF-8904E4C5CEDE}" type="pres">
      <dgm:prSet presAssocID="{9D00A3D4-EA39-4C12-B5CB-5868F885A240}" presName="horz1" presStyleCnt="0"/>
      <dgm:spPr/>
    </dgm:pt>
    <dgm:pt modelId="{B26D43F3-9EC4-4AE2-800C-17F4849F3E1C}" type="pres">
      <dgm:prSet presAssocID="{9D00A3D4-EA39-4C12-B5CB-5868F885A240}" presName="tx1" presStyleLbl="revTx" presStyleIdx="6" presStyleCnt="11" custScaleY="142936"/>
      <dgm:spPr/>
    </dgm:pt>
    <dgm:pt modelId="{162D41D7-3940-444C-BA41-02DF0263DB14}" type="pres">
      <dgm:prSet presAssocID="{9D00A3D4-EA39-4C12-B5CB-5868F885A240}" presName="vert1" presStyleCnt="0"/>
      <dgm:spPr/>
    </dgm:pt>
    <dgm:pt modelId="{141658CF-5728-4783-B927-CA9DACF57B6A}" type="pres">
      <dgm:prSet presAssocID="{70A411BA-5CD1-491A-BB65-70210F1467C1}" presName="thickLine" presStyleLbl="alignNode1" presStyleIdx="7" presStyleCnt="11"/>
      <dgm:spPr/>
    </dgm:pt>
    <dgm:pt modelId="{ABBFAFDA-72A2-4B21-9FB9-3676A1E5FE27}" type="pres">
      <dgm:prSet presAssocID="{70A411BA-5CD1-491A-BB65-70210F1467C1}" presName="horz1" presStyleCnt="0"/>
      <dgm:spPr/>
    </dgm:pt>
    <dgm:pt modelId="{DC406A89-6B49-4947-AE39-A6ED0B650E32}" type="pres">
      <dgm:prSet presAssocID="{70A411BA-5CD1-491A-BB65-70210F1467C1}" presName="tx1" presStyleLbl="revTx" presStyleIdx="7" presStyleCnt="11"/>
      <dgm:spPr/>
    </dgm:pt>
    <dgm:pt modelId="{FC53F6EC-3510-4682-90A3-E78A70FA8386}" type="pres">
      <dgm:prSet presAssocID="{70A411BA-5CD1-491A-BB65-70210F1467C1}" presName="vert1" presStyleCnt="0"/>
      <dgm:spPr/>
    </dgm:pt>
    <dgm:pt modelId="{9A13AFE3-76AF-40C2-A036-54095B409E34}" type="pres">
      <dgm:prSet presAssocID="{88F41697-4EFF-4AB8-BE69-C6538F63211F}" presName="thickLine" presStyleLbl="alignNode1" presStyleIdx="8" presStyleCnt="11"/>
      <dgm:spPr/>
    </dgm:pt>
    <dgm:pt modelId="{105E3E54-6D11-4F4D-8444-24FB79BB8E36}" type="pres">
      <dgm:prSet presAssocID="{88F41697-4EFF-4AB8-BE69-C6538F63211F}" presName="horz1" presStyleCnt="0"/>
      <dgm:spPr/>
    </dgm:pt>
    <dgm:pt modelId="{1CE0DFDD-86B4-4D45-87ED-0A57CCCD7126}" type="pres">
      <dgm:prSet presAssocID="{88F41697-4EFF-4AB8-BE69-C6538F63211F}" presName="tx1" presStyleLbl="revTx" presStyleIdx="8" presStyleCnt="11"/>
      <dgm:spPr/>
    </dgm:pt>
    <dgm:pt modelId="{3BB14C1C-26DB-496A-9721-29FF783489BF}" type="pres">
      <dgm:prSet presAssocID="{88F41697-4EFF-4AB8-BE69-C6538F63211F}" presName="vert1" presStyleCnt="0"/>
      <dgm:spPr/>
    </dgm:pt>
    <dgm:pt modelId="{08F84F4F-525C-4025-9CCE-ADB9868DBFFB}" type="pres">
      <dgm:prSet presAssocID="{101DEA21-E1F3-489B-AD64-04D7C787AACF}" presName="thickLine" presStyleLbl="alignNode1" presStyleIdx="9" presStyleCnt="11"/>
      <dgm:spPr/>
    </dgm:pt>
    <dgm:pt modelId="{AAF18D37-9534-4957-834C-96BB993B9BED}" type="pres">
      <dgm:prSet presAssocID="{101DEA21-E1F3-489B-AD64-04D7C787AACF}" presName="horz1" presStyleCnt="0"/>
      <dgm:spPr/>
    </dgm:pt>
    <dgm:pt modelId="{723C2491-6F0A-4B41-827E-F92D8F2BC5C5}" type="pres">
      <dgm:prSet presAssocID="{101DEA21-E1F3-489B-AD64-04D7C787AACF}" presName="tx1" presStyleLbl="revTx" presStyleIdx="9" presStyleCnt="11"/>
      <dgm:spPr/>
    </dgm:pt>
    <dgm:pt modelId="{CBFFCA74-DCAC-442F-B638-5C5081BE04FC}" type="pres">
      <dgm:prSet presAssocID="{101DEA21-E1F3-489B-AD64-04D7C787AACF}" presName="vert1" presStyleCnt="0"/>
      <dgm:spPr/>
    </dgm:pt>
    <dgm:pt modelId="{CAFD37F1-1FE5-46A4-8045-4A0FC3F1BC4C}" type="pres">
      <dgm:prSet presAssocID="{8AC188EA-9820-44F2-8F24-A408392EE9AD}" presName="thickLine" presStyleLbl="alignNode1" presStyleIdx="10" presStyleCnt="11"/>
      <dgm:spPr/>
    </dgm:pt>
    <dgm:pt modelId="{98793FA5-9B3D-4E23-A6CE-F29ABF6A1C1D}" type="pres">
      <dgm:prSet presAssocID="{8AC188EA-9820-44F2-8F24-A408392EE9AD}" presName="horz1" presStyleCnt="0"/>
      <dgm:spPr/>
    </dgm:pt>
    <dgm:pt modelId="{CF49A103-9546-48B5-AFC5-6756A37CEE68}" type="pres">
      <dgm:prSet presAssocID="{8AC188EA-9820-44F2-8F24-A408392EE9AD}" presName="tx1" presStyleLbl="revTx" presStyleIdx="10" presStyleCnt="11"/>
      <dgm:spPr/>
    </dgm:pt>
    <dgm:pt modelId="{2CF10DD2-EC15-4513-8C5D-403B79687633}" type="pres">
      <dgm:prSet presAssocID="{8AC188EA-9820-44F2-8F24-A408392EE9AD}" presName="vert1" presStyleCnt="0"/>
      <dgm:spPr/>
    </dgm:pt>
  </dgm:ptLst>
  <dgm:cxnLst>
    <dgm:cxn modelId="{7CE29000-1099-45E3-A6A8-A339C62ED1C2}" type="presOf" srcId="{101DEA21-E1F3-489B-AD64-04D7C787AACF}" destId="{723C2491-6F0A-4B41-827E-F92D8F2BC5C5}" srcOrd="0" destOrd="0" presId="urn:microsoft.com/office/officeart/2008/layout/LinedList"/>
    <dgm:cxn modelId="{6F9A4417-CBE2-4C97-A2CD-0C597B0FE996}" type="presOf" srcId="{F6E45599-948C-4448-8EE7-5919AB7877C7}" destId="{545DBAB7-6407-4382-A10B-503C23947A9B}" srcOrd="0" destOrd="0" presId="urn:microsoft.com/office/officeart/2008/layout/LinedList"/>
    <dgm:cxn modelId="{7E378F1C-4CA9-49B3-B1F9-905E505AC717}" srcId="{9C0D1F4F-E9FE-44C1-81FD-5CAF0D4670FE}" destId="{8AC188EA-9820-44F2-8F24-A408392EE9AD}" srcOrd="10" destOrd="0" parTransId="{9AED7D3E-EE92-42F1-AA0C-BBEA30FF47BF}" sibTransId="{D95F390D-7998-44A8-820E-6FE4175B0F1B}"/>
    <dgm:cxn modelId="{624E911F-D23E-48D5-B56F-EE369B50ABCB}" type="presOf" srcId="{D1A80075-4037-4462-BBE1-364F3B3B0AC7}" destId="{F22B9231-FD27-41E7-8C5C-FBC1CF985187}" srcOrd="0" destOrd="0" presId="urn:microsoft.com/office/officeart/2008/layout/LinedList"/>
    <dgm:cxn modelId="{F5E1872A-0D46-470F-97C5-C37C5B169F52}" srcId="{9C0D1F4F-E9FE-44C1-81FD-5CAF0D4670FE}" destId="{556CC41E-AFCA-435B-BE92-EF9010358B94}" srcOrd="5" destOrd="0" parTransId="{06709E69-68DC-4886-97A3-4891F818E588}" sibTransId="{82A9D8E1-9B56-4110-8817-DCD1E9174E44}"/>
    <dgm:cxn modelId="{41096E3D-5DE6-4C9E-8245-1E96183F4B10}" type="presOf" srcId="{8AC188EA-9820-44F2-8F24-A408392EE9AD}" destId="{CF49A103-9546-48B5-AFC5-6756A37CEE68}" srcOrd="0" destOrd="0" presId="urn:microsoft.com/office/officeart/2008/layout/LinedList"/>
    <dgm:cxn modelId="{AF3A935B-D639-4020-A36D-724F08A9DB6D}" type="presOf" srcId="{0C5D53BF-85BD-448A-AEE1-87D739AA05FD}" destId="{878E8F49-E437-42AE-B858-610BBF363D5C}" srcOrd="0" destOrd="0" presId="urn:microsoft.com/office/officeart/2008/layout/LinedList"/>
    <dgm:cxn modelId="{4F21FD46-44B1-4AEB-A606-967A8BE9DDB2}" srcId="{9C0D1F4F-E9FE-44C1-81FD-5CAF0D4670FE}" destId="{F6E45599-948C-4448-8EE7-5919AB7877C7}" srcOrd="2" destOrd="0" parTransId="{2B1A66A4-840E-4010-9219-01266237D91D}" sibTransId="{4A01C27C-A72F-4480-8293-AF256B0E7D1C}"/>
    <dgm:cxn modelId="{E58A4449-9BC1-4C08-9C8B-5070BA8785E3}" type="presOf" srcId="{8BAB1062-AB7F-4A12-8E6B-D375A372392E}" destId="{CAA8E87A-D49E-4DF1-8423-13A4739DA20F}" srcOrd="0" destOrd="0" presId="urn:microsoft.com/office/officeart/2008/layout/LinedList"/>
    <dgm:cxn modelId="{E13B1F4E-5ACE-4DC4-A8BE-BCA6BF0B089C}" srcId="{9C0D1F4F-E9FE-44C1-81FD-5CAF0D4670FE}" destId="{D1A80075-4037-4462-BBE1-364F3B3B0AC7}" srcOrd="4" destOrd="0" parTransId="{E7A61201-9EF3-495C-95B0-F12E9917B860}" sibTransId="{A74F450D-4133-4BA6-910F-8312C79D54EE}"/>
    <dgm:cxn modelId="{E38CF283-34BC-40EB-BCDB-3B28F003C9C1}" type="presOf" srcId="{70A411BA-5CD1-491A-BB65-70210F1467C1}" destId="{DC406A89-6B49-4947-AE39-A6ED0B650E32}" srcOrd="0" destOrd="0" presId="urn:microsoft.com/office/officeart/2008/layout/LinedList"/>
    <dgm:cxn modelId="{67107997-B656-4290-AA36-DE8CED6A11C0}" type="presOf" srcId="{5C2D0E67-A966-421F-BDE8-40A970651C05}" destId="{0B4D5E06-69E1-4892-9FA7-EC22F0E64E38}" srcOrd="0" destOrd="0" presId="urn:microsoft.com/office/officeart/2008/layout/LinedList"/>
    <dgm:cxn modelId="{5BF4FAA4-D5A3-49FE-8CC5-1E43EF443264}" srcId="{9C0D1F4F-E9FE-44C1-81FD-5CAF0D4670FE}" destId="{8BAB1062-AB7F-4A12-8E6B-D375A372392E}" srcOrd="0" destOrd="0" parTransId="{437ABB5C-9513-4A02-9AD2-4227499668CB}" sibTransId="{04240EA0-85ED-468F-95A5-57D46F122EE0}"/>
    <dgm:cxn modelId="{D7235AA5-0FF5-404E-9BCC-6BF5F31785E7}" type="presOf" srcId="{9D00A3D4-EA39-4C12-B5CB-5868F885A240}" destId="{B26D43F3-9EC4-4AE2-800C-17F4849F3E1C}" srcOrd="0" destOrd="0" presId="urn:microsoft.com/office/officeart/2008/layout/LinedList"/>
    <dgm:cxn modelId="{584983B6-16CD-49F2-A2E8-D59B09156854}" srcId="{9C0D1F4F-E9FE-44C1-81FD-5CAF0D4670FE}" destId="{70A411BA-5CD1-491A-BB65-70210F1467C1}" srcOrd="7" destOrd="0" parTransId="{2351EF35-F237-4817-98DF-3C3D7B94F824}" sibTransId="{98F4471A-0361-4FC8-A3C6-451ECCB29386}"/>
    <dgm:cxn modelId="{676E8BBC-A1F7-49FF-86CE-F63A789C29B5}" srcId="{9C0D1F4F-E9FE-44C1-81FD-5CAF0D4670FE}" destId="{0C5D53BF-85BD-448A-AEE1-87D739AA05FD}" srcOrd="3" destOrd="0" parTransId="{6D47FBC0-7A5D-44CE-A757-8989A2B8389B}" sibTransId="{B55A189A-6631-4FD4-B64D-49BE8E69391B}"/>
    <dgm:cxn modelId="{827585BD-AAE0-44EF-8D84-64854B555E9B}" srcId="{9C0D1F4F-E9FE-44C1-81FD-5CAF0D4670FE}" destId="{88F41697-4EFF-4AB8-BE69-C6538F63211F}" srcOrd="8" destOrd="0" parTransId="{EA6A3DA1-6FA5-4ABA-8988-B5A442A6168B}" sibTransId="{B2BE7035-BAF3-49CF-AE7F-E184E9954A93}"/>
    <dgm:cxn modelId="{46CC6CBE-8FA5-4359-A4CF-E7670A796FA4}" type="presOf" srcId="{9C0D1F4F-E9FE-44C1-81FD-5CAF0D4670FE}" destId="{A4F8F4B3-283E-457D-B488-33B5A8198AAB}" srcOrd="0" destOrd="0" presId="urn:microsoft.com/office/officeart/2008/layout/LinedList"/>
    <dgm:cxn modelId="{F8079FCB-8D03-4C7C-8937-262C2D39FF72}" type="presOf" srcId="{88F41697-4EFF-4AB8-BE69-C6538F63211F}" destId="{1CE0DFDD-86B4-4D45-87ED-0A57CCCD7126}" srcOrd="0" destOrd="0" presId="urn:microsoft.com/office/officeart/2008/layout/LinedList"/>
    <dgm:cxn modelId="{7D9555CC-1F31-47A2-9741-89CA5CEA88F0}" srcId="{9C0D1F4F-E9FE-44C1-81FD-5CAF0D4670FE}" destId="{101DEA21-E1F3-489B-AD64-04D7C787AACF}" srcOrd="9" destOrd="0" parTransId="{5DB9A04B-9D44-4AB6-A3DA-0768B617461E}" sibTransId="{4B479D9D-8F28-428B-83D8-2B84223479EF}"/>
    <dgm:cxn modelId="{39F636E2-82C7-4BF5-B41C-5A0F30BAE8F0}" srcId="{9C0D1F4F-E9FE-44C1-81FD-5CAF0D4670FE}" destId="{5C2D0E67-A966-421F-BDE8-40A970651C05}" srcOrd="1" destOrd="0" parTransId="{3DD88E82-FFBB-4C54-9C6F-F0309AA5C25F}" sibTransId="{B8F2372C-7E21-4167-B7D9-9A19249A9070}"/>
    <dgm:cxn modelId="{B45999E9-7D36-4E4F-9A81-CE458CF6AAB5}" type="presOf" srcId="{556CC41E-AFCA-435B-BE92-EF9010358B94}" destId="{13FF46E6-7A0A-429D-B987-929729F6EB17}" srcOrd="0" destOrd="0" presId="urn:microsoft.com/office/officeart/2008/layout/LinedList"/>
    <dgm:cxn modelId="{65BE28FB-3440-4192-9886-B6CFC9750C83}" srcId="{9C0D1F4F-E9FE-44C1-81FD-5CAF0D4670FE}" destId="{9D00A3D4-EA39-4C12-B5CB-5868F885A240}" srcOrd="6" destOrd="0" parTransId="{126D001A-D1D0-4B7E-8B12-7C1F82F95A02}" sibTransId="{D7634335-18EC-4E54-9388-9D424A3A2123}"/>
    <dgm:cxn modelId="{4CC77023-1FEC-497F-B12B-615043C0D343}" type="presParOf" srcId="{A4F8F4B3-283E-457D-B488-33B5A8198AAB}" destId="{D4002AF6-9BB7-482A-BBDA-94932E11D718}" srcOrd="0" destOrd="0" presId="urn:microsoft.com/office/officeart/2008/layout/LinedList"/>
    <dgm:cxn modelId="{BAEFC559-9BAA-4A37-B29D-6E8CB62C4A6F}" type="presParOf" srcId="{A4F8F4B3-283E-457D-B488-33B5A8198AAB}" destId="{70DAF44C-65C0-4A1E-84DA-6F2B5E675374}" srcOrd="1" destOrd="0" presId="urn:microsoft.com/office/officeart/2008/layout/LinedList"/>
    <dgm:cxn modelId="{8A742DB6-7DD0-46F4-8F32-3DEFA76FB447}" type="presParOf" srcId="{70DAF44C-65C0-4A1E-84DA-6F2B5E675374}" destId="{CAA8E87A-D49E-4DF1-8423-13A4739DA20F}" srcOrd="0" destOrd="0" presId="urn:microsoft.com/office/officeart/2008/layout/LinedList"/>
    <dgm:cxn modelId="{187D995C-AC82-4F24-BD74-CF6CCA5D3778}" type="presParOf" srcId="{70DAF44C-65C0-4A1E-84DA-6F2B5E675374}" destId="{86B70720-11BE-4642-AFA5-28F6D700C721}" srcOrd="1" destOrd="0" presId="urn:microsoft.com/office/officeart/2008/layout/LinedList"/>
    <dgm:cxn modelId="{0A5E4DFE-167D-4594-824F-7ED4611DC7D1}" type="presParOf" srcId="{A4F8F4B3-283E-457D-B488-33B5A8198AAB}" destId="{A9FA59D3-CDD5-4489-935E-91B4B18F764D}" srcOrd="2" destOrd="0" presId="urn:microsoft.com/office/officeart/2008/layout/LinedList"/>
    <dgm:cxn modelId="{962D646B-7ACC-4F93-8134-03E00B740158}" type="presParOf" srcId="{A4F8F4B3-283E-457D-B488-33B5A8198AAB}" destId="{732D0D13-94F9-4494-B75F-D7D37080BC09}" srcOrd="3" destOrd="0" presId="urn:microsoft.com/office/officeart/2008/layout/LinedList"/>
    <dgm:cxn modelId="{8374007B-6C10-476B-908B-1E55995EF4E0}" type="presParOf" srcId="{732D0D13-94F9-4494-B75F-D7D37080BC09}" destId="{0B4D5E06-69E1-4892-9FA7-EC22F0E64E38}" srcOrd="0" destOrd="0" presId="urn:microsoft.com/office/officeart/2008/layout/LinedList"/>
    <dgm:cxn modelId="{9654F179-26E7-4E8C-9781-0AD4CA1FC9D0}" type="presParOf" srcId="{732D0D13-94F9-4494-B75F-D7D37080BC09}" destId="{5C514939-D0D4-490E-A781-90BEAE533C5E}" srcOrd="1" destOrd="0" presId="urn:microsoft.com/office/officeart/2008/layout/LinedList"/>
    <dgm:cxn modelId="{C28B6D68-FC8A-4BE3-AEA8-2FFE33AD1455}" type="presParOf" srcId="{A4F8F4B3-283E-457D-B488-33B5A8198AAB}" destId="{E4C60843-9FF9-40DB-999C-1D1C9E5828E2}" srcOrd="4" destOrd="0" presId="urn:microsoft.com/office/officeart/2008/layout/LinedList"/>
    <dgm:cxn modelId="{D3EC59AA-5EFB-4A3A-BF14-8273CFC989B2}" type="presParOf" srcId="{A4F8F4B3-283E-457D-B488-33B5A8198AAB}" destId="{7B0A1630-54E1-4924-A484-6C42B2DEED47}" srcOrd="5" destOrd="0" presId="urn:microsoft.com/office/officeart/2008/layout/LinedList"/>
    <dgm:cxn modelId="{811B0E9E-42C6-46CD-8754-574C30A0B50B}" type="presParOf" srcId="{7B0A1630-54E1-4924-A484-6C42B2DEED47}" destId="{545DBAB7-6407-4382-A10B-503C23947A9B}" srcOrd="0" destOrd="0" presId="urn:microsoft.com/office/officeart/2008/layout/LinedList"/>
    <dgm:cxn modelId="{4ED2AB9E-439D-4885-A1DA-2442C20462D4}" type="presParOf" srcId="{7B0A1630-54E1-4924-A484-6C42B2DEED47}" destId="{72AB6475-2FE7-412E-B6C2-DA8CFED93B15}" srcOrd="1" destOrd="0" presId="urn:microsoft.com/office/officeart/2008/layout/LinedList"/>
    <dgm:cxn modelId="{7BA668DD-88D5-483C-BFA8-9945ED512B7B}" type="presParOf" srcId="{A4F8F4B3-283E-457D-B488-33B5A8198AAB}" destId="{0CAFC7DA-E879-4B8B-B2C0-FC993822F76B}" srcOrd="6" destOrd="0" presId="urn:microsoft.com/office/officeart/2008/layout/LinedList"/>
    <dgm:cxn modelId="{D8DD6B8B-337A-4710-9905-740CC7466DED}" type="presParOf" srcId="{A4F8F4B3-283E-457D-B488-33B5A8198AAB}" destId="{BE5DD195-E4F0-4088-A79E-A3BEACC716A8}" srcOrd="7" destOrd="0" presId="urn:microsoft.com/office/officeart/2008/layout/LinedList"/>
    <dgm:cxn modelId="{9D14AAED-84CE-4886-BA67-41E8E8A0275A}" type="presParOf" srcId="{BE5DD195-E4F0-4088-A79E-A3BEACC716A8}" destId="{878E8F49-E437-42AE-B858-610BBF363D5C}" srcOrd="0" destOrd="0" presId="urn:microsoft.com/office/officeart/2008/layout/LinedList"/>
    <dgm:cxn modelId="{663D6DA2-D421-4981-B3ED-F5D87312EE45}" type="presParOf" srcId="{BE5DD195-E4F0-4088-A79E-A3BEACC716A8}" destId="{BA8D615B-871F-42B1-9DD6-D285D9F1AF3F}" srcOrd="1" destOrd="0" presId="urn:microsoft.com/office/officeart/2008/layout/LinedList"/>
    <dgm:cxn modelId="{3A05A5D9-BFA1-4392-BB5F-D1FE887E3CD4}" type="presParOf" srcId="{A4F8F4B3-283E-457D-B488-33B5A8198AAB}" destId="{C2E5EA13-21F4-4289-B8F3-5FFA22547565}" srcOrd="8" destOrd="0" presId="urn:microsoft.com/office/officeart/2008/layout/LinedList"/>
    <dgm:cxn modelId="{BC56307C-0D31-43F5-8870-AED88C5FD26A}" type="presParOf" srcId="{A4F8F4B3-283E-457D-B488-33B5A8198AAB}" destId="{72BFC609-41A6-4389-92DA-3F3F491C5539}" srcOrd="9" destOrd="0" presId="urn:microsoft.com/office/officeart/2008/layout/LinedList"/>
    <dgm:cxn modelId="{8A4113E2-7533-4B0C-AE15-5A09F02BCE88}" type="presParOf" srcId="{72BFC609-41A6-4389-92DA-3F3F491C5539}" destId="{F22B9231-FD27-41E7-8C5C-FBC1CF985187}" srcOrd="0" destOrd="0" presId="urn:microsoft.com/office/officeart/2008/layout/LinedList"/>
    <dgm:cxn modelId="{8D9F91A8-2405-4112-887E-EC3AC61A40DF}" type="presParOf" srcId="{72BFC609-41A6-4389-92DA-3F3F491C5539}" destId="{2DCF1815-2F61-4578-96AF-DC0A79DF3BDF}" srcOrd="1" destOrd="0" presId="urn:microsoft.com/office/officeart/2008/layout/LinedList"/>
    <dgm:cxn modelId="{06AB2D6F-04E0-4520-B4C5-8848304D5CEC}" type="presParOf" srcId="{A4F8F4B3-283E-457D-B488-33B5A8198AAB}" destId="{D062D8D8-D513-4C25-B049-E5BE25594859}" srcOrd="10" destOrd="0" presId="urn:microsoft.com/office/officeart/2008/layout/LinedList"/>
    <dgm:cxn modelId="{DD098AEC-9259-4BD5-B301-6C7CB0FFCE48}" type="presParOf" srcId="{A4F8F4B3-283E-457D-B488-33B5A8198AAB}" destId="{B232F043-7A23-4A67-91FD-ADF6BF47990C}" srcOrd="11" destOrd="0" presId="urn:microsoft.com/office/officeart/2008/layout/LinedList"/>
    <dgm:cxn modelId="{A3D1E13A-A69C-4735-8323-ABD6828A3A49}" type="presParOf" srcId="{B232F043-7A23-4A67-91FD-ADF6BF47990C}" destId="{13FF46E6-7A0A-429D-B987-929729F6EB17}" srcOrd="0" destOrd="0" presId="urn:microsoft.com/office/officeart/2008/layout/LinedList"/>
    <dgm:cxn modelId="{8F89982E-71DA-4675-8ED3-F9595052927C}" type="presParOf" srcId="{B232F043-7A23-4A67-91FD-ADF6BF47990C}" destId="{D97D47F7-1279-455F-B701-B797FC6BB46A}" srcOrd="1" destOrd="0" presId="urn:microsoft.com/office/officeart/2008/layout/LinedList"/>
    <dgm:cxn modelId="{FECF6FBB-8349-4842-9793-F8F6F59FEA58}" type="presParOf" srcId="{A4F8F4B3-283E-457D-B488-33B5A8198AAB}" destId="{B8352CCA-1956-47AB-8568-7BA99499D5C6}" srcOrd="12" destOrd="0" presId="urn:microsoft.com/office/officeart/2008/layout/LinedList"/>
    <dgm:cxn modelId="{262CC54D-90E7-486C-95CB-CE61D8C822CD}" type="presParOf" srcId="{A4F8F4B3-283E-457D-B488-33B5A8198AAB}" destId="{3A0B1EE5-6B01-4E21-A5DF-8904E4C5CEDE}" srcOrd="13" destOrd="0" presId="urn:microsoft.com/office/officeart/2008/layout/LinedList"/>
    <dgm:cxn modelId="{6D583C6C-977C-47BF-A084-6639529E81AC}" type="presParOf" srcId="{3A0B1EE5-6B01-4E21-A5DF-8904E4C5CEDE}" destId="{B26D43F3-9EC4-4AE2-800C-17F4849F3E1C}" srcOrd="0" destOrd="0" presId="urn:microsoft.com/office/officeart/2008/layout/LinedList"/>
    <dgm:cxn modelId="{44658E8A-C5DB-48BF-A2EA-A09E2A9CA661}" type="presParOf" srcId="{3A0B1EE5-6B01-4E21-A5DF-8904E4C5CEDE}" destId="{162D41D7-3940-444C-BA41-02DF0263DB14}" srcOrd="1" destOrd="0" presId="urn:microsoft.com/office/officeart/2008/layout/LinedList"/>
    <dgm:cxn modelId="{B72A4F1E-BDA7-4BAF-B6DC-E0FC171BCFB0}" type="presParOf" srcId="{A4F8F4B3-283E-457D-B488-33B5A8198AAB}" destId="{141658CF-5728-4783-B927-CA9DACF57B6A}" srcOrd="14" destOrd="0" presId="urn:microsoft.com/office/officeart/2008/layout/LinedList"/>
    <dgm:cxn modelId="{2155964D-C23C-439D-A9ED-3077E578C7B7}" type="presParOf" srcId="{A4F8F4B3-283E-457D-B488-33B5A8198AAB}" destId="{ABBFAFDA-72A2-4B21-9FB9-3676A1E5FE27}" srcOrd="15" destOrd="0" presId="urn:microsoft.com/office/officeart/2008/layout/LinedList"/>
    <dgm:cxn modelId="{3529575F-B099-4D05-887F-DB3802509910}" type="presParOf" srcId="{ABBFAFDA-72A2-4B21-9FB9-3676A1E5FE27}" destId="{DC406A89-6B49-4947-AE39-A6ED0B650E32}" srcOrd="0" destOrd="0" presId="urn:microsoft.com/office/officeart/2008/layout/LinedList"/>
    <dgm:cxn modelId="{920EAF20-63CA-4529-840F-3406C605BE82}" type="presParOf" srcId="{ABBFAFDA-72A2-4B21-9FB9-3676A1E5FE27}" destId="{FC53F6EC-3510-4682-90A3-E78A70FA8386}" srcOrd="1" destOrd="0" presId="urn:microsoft.com/office/officeart/2008/layout/LinedList"/>
    <dgm:cxn modelId="{F8211AFD-0295-495E-B938-06CF9D35C48D}" type="presParOf" srcId="{A4F8F4B3-283E-457D-B488-33B5A8198AAB}" destId="{9A13AFE3-76AF-40C2-A036-54095B409E34}" srcOrd="16" destOrd="0" presId="urn:microsoft.com/office/officeart/2008/layout/LinedList"/>
    <dgm:cxn modelId="{C47CEE56-F055-412F-86DE-F4FF744F503A}" type="presParOf" srcId="{A4F8F4B3-283E-457D-B488-33B5A8198AAB}" destId="{105E3E54-6D11-4F4D-8444-24FB79BB8E36}" srcOrd="17" destOrd="0" presId="urn:microsoft.com/office/officeart/2008/layout/LinedList"/>
    <dgm:cxn modelId="{726B8E21-FEAD-47E5-B7F2-215FB382C813}" type="presParOf" srcId="{105E3E54-6D11-4F4D-8444-24FB79BB8E36}" destId="{1CE0DFDD-86B4-4D45-87ED-0A57CCCD7126}" srcOrd="0" destOrd="0" presId="urn:microsoft.com/office/officeart/2008/layout/LinedList"/>
    <dgm:cxn modelId="{881EEE4F-43B4-47B5-9453-189FEC9C26A7}" type="presParOf" srcId="{105E3E54-6D11-4F4D-8444-24FB79BB8E36}" destId="{3BB14C1C-26DB-496A-9721-29FF783489BF}" srcOrd="1" destOrd="0" presId="urn:microsoft.com/office/officeart/2008/layout/LinedList"/>
    <dgm:cxn modelId="{D9623A1C-E907-4631-B4F0-AE1FC5EAF62E}" type="presParOf" srcId="{A4F8F4B3-283E-457D-B488-33B5A8198AAB}" destId="{08F84F4F-525C-4025-9CCE-ADB9868DBFFB}" srcOrd="18" destOrd="0" presId="urn:microsoft.com/office/officeart/2008/layout/LinedList"/>
    <dgm:cxn modelId="{35C4319C-3128-474B-808F-8B858AC67B5F}" type="presParOf" srcId="{A4F8F4B3-283E-457D-B488-33B5A8198AAB}" destId="{AAF18D37-9534-4957-834C-96BB993B9BED}" srcOrd="19" destOrd="0" presId="urn:microsoft.com/office/officeart/2008/layout/LinedList"/>
    <dgm:cxn modelId="{2D01EB4F-91F0-4D2F-BD30-1DD132F2B558}" type="presParOf" srcId="{AAF18D37-9534-4957-834C-96BB993B9BED}" destId="{723C2491-6F0A-4B41-827E-F92D8F2BC5C5}" srcOrd="0" destOrd="0" presId="urn:microsoft.com/office/officeart/2008/layout/LinedList"/>
    <dgm:cxn modelId="{6D4CDEAB-D52A-47DC-8704-5AEF67D15368}" type="presParOf" srcId="{AAF18D37-9534-4957-834C-96BB993B9BED}" destId="{CBFFCA74-DCAC-442F-B638-5C5081BE04FC}" srcOrd="1" destOrd="0" presId="urn:microsoft.com/office/officeart/2008/layout/LinedList"/>
    <dgm:cxn modelId="{7B5C34EC-50EF-4A4D-A26A-71ADB61DD9B0}" type="presParOf" srcId="{A4F8F4B3-283E-457D-B488-33B5A8198AAB}" destId="{CAFD37F1-1FE5-46A4-8045-4A0FC3F1BC4C}" srcOrd="20" destOrd="0" presId="urn:microsoft.com/office/officeart/2008/layout/LinedList"/>
    <dgm:cxn modelId="{B688FE6A-5761-49E6-9425-00193A0746E4}" type="presParOf" srcId="{A4F8F4B3-283E-457D-B488-33B5A8198AAB}" destId="{98793FA5-9B3D-4E23-A6CE-F29ABF6A1C1D}" srcOrd="21" destOrd="0" presId="urn:microsoft.com/office/officeart/2008/layout/LinedList"/>
    <dgm:cxn modelId="{5C383BF6-44B7-48E7-BC02-C2910B7F6CD3}" type="presParOf" srcId="{98793FA5-9B3D-4E23-A6CE-F29ABF6A1C1D}" destId="{CF49A103-9546-48B5-AFC5-6756A37CEE68}" srcOrd="0" destOrd="0" presId="urn:microsoft.com/office/officeart/2008/layout/LinedList"/>
    <dgm:cxn modelId="{6F124190-FE24-4681-A937-3CEC2C490F95}" type="presParOf" srcId="{98793FA5-9B3D-4E23-A6CE-F29ABF6A1C1D}" destId="{2CF10DD2-EC15-4513-8C5D-403B79687633}" srcOrd="1" destOrd="0" presId="urn:microsoft.com/office/officeart/2008/layout/Lined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1E2017-D4CE-4CBF-A8F4-468E3425E9C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28D3D6B-6379-497E-A6B8-2134E267EA8E}">
      <dgm:prSet phldrT="[Text]" custT="1"/>
      <dgm:spPr/>
      <dgm:t>
        <a:bodyPr/>
        <a:lstStyle/>
        <a:p>
          <a:pPr>
            <a:buFont typeface="+mj-lt"/>
            <a:buAutoNum type="arabicPeriod"/>
          </a:pPr>
          <a:r>
            <a:rPr lang="en-US" sz="1400" b="1" dirty="0">
              <a:solidFill>
                <a:srgbClr val="000000"/>
              </a:solidFill>
              <a:ea typeface="Times New Roman" panose="02020603050405020304" pitchFamily="18" charset="0"/>
            </a:rPr>
            <a:t>How do you socialize/familiarize your Board or institution’s advisory council about NSF ATE funding or any federal grant funding?</a:t>
          </a:r>
          <a:endParaRPr lang="en-US" sz="1400" b="1" dirty="0"/>
        </a:p>
      </dgm:t>
    </dgm:pt>
    <dgm:pt modelId="{70CB4E08-16CE-4ADD-95FC-002F310A96F6}" type="parTrans" cxnId="{555215F8-8507-4427-A951-438C5C467527}">
      <dgm:prSet/>
      <dgm:spPr/>
      <dgm:t>
        <a:bodyPr/>
        <a:lstStyle/>
        <a:p>
          <a:endParaRPr lang="en-US" sz="2000" b="1"/>
        </a:p>
      </dgm:t>
    </dgm:pt>
    <dgm:pt modelId="{5501BF20-D8C2-4627-824B-340E1E18A21C}" type="sibTrans" cxnId="{555215F8-8507-4427-A951-438C5C467527}">
      <dgm:prSet/>
      <dgm:spPr/>
      <dgm:t>
        <a:bodyPr/>
        <a:lstStyle/>
        <a:p>
          <a:endParaRPr lang="en-US" sz="2000" b="1"/>
        </a:p>
      </dgm:t>
    </dgm:pt>
    <dgm:pt modelId="{6AC14AC2-5019-43F2-881F-9178C7FA7235}">
      <dgm:prSet custT="1"/>
      <dgm:spPr/>
      <dgm:t>
        <a:bodyPr/>
        <a:lstStyle/>
        <a:p>
          <a:r>
            <a:rPr lang="en-US" sz="1400" b="1" dirty="0">
              <a:solidFill>
                <a:srgbClr val="000000"/>
              </a:solidFill>
              <a:ea typeface="Times New Roman" panose="02020603050405020304" pitchFamily="18" charset="0"/>
            </a:rPr>
            <a:t>Are pursuing federal grants such as NSF ATE funding a major priority for your institution?  Are these priorities integrated into your institution’s strategic plan and/or academic master plan?</a:t>
          </a:r>
        </a:p>
      </dgm:t>
    </dgm:pt>
    <dgm:pt modelId="{671D0688-43A4-492C-B190-6B156FF580DA}" type="parTrans" cxnId="{A0088800-0A7A-47A6-A833-D5FC3EB0449C}">
      <dgm:prSet/>
      <dgm:spPr/>
      <dgm:t>
        <a:bodyPr/>
        <a:lstStyle/>
        <a:p>
          <a:endParaRPr lang="en-US" sz="2000" b="1"/>
        </a:p>
      </dgm:t>
    </dgm:pt>
    <dgm:pt modelId="{A1C0B612-A126-4E5B-95BB-0442B401E14B}" type="sibTrans" cxnId="{A0088800-0A7A-47A6-A833-D5FC3EB0449C}">
      <dgm:prSet/>
      <dgm:spPr/>
      <dgm:t>
        <a:bodyPr/>
        <a:lstStyle/>
        <a:p>
          <a:endParaRPr lang="en-US" sz="2000" b="1"/>
        </a:p>
      </dgm:t>
    </dgm:pt>
    <dgm:pt modelId="{33CEE682-00C9-4183-B7FE-CA162A82CFFC}">
      <dgm:prSet custT="1"/>
      <dgm:spPr/>
      <dgm:t>
        <a:bodyPr/>
        <a:lstStyle/>
        <a:p>
          <a:r>
            <a:rPr lang="en-US" sz="1400" b="1" dirty="0">
              <a:solidFill>
                <a:srgbClr val="000000"/>
              </a:solidFill>
              <a:ea typeface="Times New Roman" panose="02020603050405020304" pitchFamily="18" charset="0"/>
            </a:rPr>
            <a:t>Who is the decision-making entity in your institution to pursue any federal grant funding?</a:t>
          </a:r>
        </a:p>
      </dgm:t>
    </dgm:pt>
    <dgm:pt modelId="{6391EC9F-A57E-4098-9A49-B3AFB253627D}" type="parTrans" cxnId="{36094E0C-CBCB-42DD-ACB0-1C0476CEDBFA}">
      <dgm:prSet/>
      <dgm:spPr/>
      <dgm:t>
        <a:bodyPr/>
        <a:lstStyle/>
        <a:p>
          <a:endParaRPr lang="en-US" sz="2000" b="1"/>
        </a:p>
      </dgm:t>
    </dgm:pt>
    <dgm:pt modelId="{75909E9F-1B6F-48E0-8338-67E92BB41D15}" type="sibTrans" cxnId="{36094E0C-CBCB-42DD-ACB0-1C0476CEDBFA}">
      <dgm:prSet/>
      <dgm:spPr/>
      <dgm:t>
        <a:bodyPr/>
        <a:lstStyle/>
        <a:p>
          <a:endParaRPr lang="en-US" sz="2000" b="1"/>
        </a:p>
      </dgm:t>
    </dgm:pt>
    <dgm:pt modelId="{3986BFA2-101E-4E68-A6EB-420F37A8E80C}">
      <dgm:prSet custT="1"/>
      <dgm:spPr/>
      <dgm:t>
        <a:bodyPr/>
        <a:lstStyle/>
        <a:p>
          <a:r>
            <a:rPr lang="en-US" sz="1400" b="1" dirty="0">
              <a:solidFill>
                <a:srgbClr val="000000"/>
              </a:solidFill>
              <a:ea typeface="Times New Roman" panose="02020603050405020304" pitchFamily="18" charset="0"/>
            </a:rPr>
            <a:t>How do you encourage and excite your team to pursue federal grants funding that promote STEM and Advanced Technological Education? </a:t>
          </a:r>
        </a:p>
      </dgm:t>
    </dgm:pt>
    <dgm:pt modelId="{95F562F7-B36D-4CC6-8CBE-A12CF2EC9936}" type="parTrans" cxnId="{8BA47A79-8A62-47B2-AE65-02C5EC74BCD2}">
      <dgm:prSet/>
      <dgm:spPr/>
      <dgm:t>
        <a:bodyPr/>
        <a:lstStyle/>
        <a:p>
          <a:endParaRPr lang="en-US" sz="2000" b="1"/>
        </a:p>
      </dgm:t>
    </dgm:pt>
    <dgm:pt modelId="{E7972A02-B996-4C9B-96F4-250FED54A39C}" type="sibTrans" cxnId="{8BA47A79-8A62-47B2-AE65-02C5EC74BCD2}">
      <dgm:prSet/>
      <dgm:spPr/>
      <dgm:t>
        <a:bodyPr/>
        <a:lstStyle/>
        <a:p>
          <a:endParaRPr lang="en-US" sz="2000" b="1"/>
        </a:p>
      </dgm:t>
    </dgm:pt>
    <dgm:pt modelId="{80C16F45-245F-4B9F-9B58-9E7250146082}">
      <dgm:prSet custT="1"/>
      <dgm:spPr/>
      <dgm:t>
        <a:bodyPr/>
        <a:lstStyle/>
        <a:p>
          <a:r>
            <a:rPr lang="en-US" sz="1400" b="1" dirty="0">
              <a:solidFill>
                <a:srgbClr val="000000"/>
              </a:solidFill>
              <a:ea typeface="Times New Roman" panose="02020603050405020304" pitchFamily="18" charset="0"/>
            </a:rPr>
            <a:t>How do you develop new and innovative STEM or ATE programs at your institution? </a:t>
          </a:r>
        </a:p>
      </dgm:t>
    </dgm:pt>
    <dgm:pt modelId="{C49FEA90-3EE9-48D1-9C13-638DFEB14FA6}" type="parTrans" cxnId="{77A2E277-4F47-46FD-9A7B-801D348EB1B4}">
      <dgm:prSet/>
      <dgm:spPr/>
      <dgm:t>
        <a:bodyPr/>
        <a:lstStyle/>
        <a:p>
          <a:endParaRPr lang="en-US" sz="2000" b="1"/>
        </a:p>
      </dgm:t>
    </dgm:pt>
    <dgm:pt modelId="{CDB7DD9E-528D-443D-9130-7E8508378C11}" type="sibTrans" cxnId="{77A2E277-4F47-46FD-9A7B-801D348EB1B4}">
      <dgm:prSet/>
      <dgm:spPr/>
      <dgm:t>
        <a:bodyPr/>
        <a:lstStyle/>
        <a:p>
          <a:endParaRPr lang="en-US" sz="2000" b="1"/>
        </a:p>
      </dgm:t>
    </dgm:pt>
    <dgm:pt modelId="{35802261-2A71-4315-B8E0-274BBD3F6EB2}">
      <dgm:prSet custT="1"/>
      <dgm:spPr/>
      <dgm:t>
        <a:bodyPr/>
        <a:lstStyle/>
        <a:p>
          <a:r>
            <a:rPr lang="en-US" sz="1400" b="1" dirty="0">
              <a:solidFill>
                <a:srgbClr val="000000"/>
              </a:solidFill>
              <a:ea typeface="Times New Roman" panose="02020603050405020304" pitchFamily="18" charset="0"/>
            </a:rPr>
            <a:t>Have the number of CTE and/or STEM focused programming increased to decreased at your institution during your tenure as the President/CEO?</a:t>
          </a:r>
        </a:p>
      </dgm:t>
    </dgm:pt>
    <dgm:pt modelId="{AD0A3CE5-54C8-47B2-A017-BB5A87589DC2}" type="parTrans" cxnId="{FEBBDF95-9D25-4387-9687-9FE2B52B2E2E}">
      <dgm:prSet/>
      <dgm:spPr/>
      <dgm:t>
        <a:bodyPr/>
        <a:lstStyle/>
        <a:p>
          <a:endParaRPr lang="en-US" sz="2000" b="1"/>
        </a:p>
      </dgm:t>
    </dgm:pt>
    <dgm:pt modelId="{82B94E10-D26E-43EE-9995-AEC3D755DC9A}" type="sibTrans" cxnId="{FEBBDF95-9D25-4387-9687-9FE2B52B2E2E}">
      <dgm:prSet/>
      <dgm:spPr/>
      <dgm:t>
        <a:bodyPr/>
        <a:lstStyle/>
        <a:p>
          <a:endParaRPr lang="en-US" sz="2000" b="1"/>
        </a:p>
      </dgm:t>
    </dgm:pt>
    <dgm:pt modelId="{E5E0467D-4261-4C78-AFA7-0B44404F8398}">
      <dgm:prSet custT="1"/>
      <dgm:spPr/>
      <dgm:t>
        <a:bodyPr/>
        <a:lstStyle/>
        <a:p>
          <a:r>
            <a:rPr lang="en-US" sz="1400" b="1" dirty="0">
              <a:solidFill>
                <a:srgbClr val="000000"/>
              </a:solidFill>
              <a:ea typeface="Times New Roman" panose="02020603050405020304" pitchFamily="18" charset="0"/>
            </a:rPr>
            <a:t>How do you incentivize faculty to develop STEM grants or NSF ATE grants?</a:t>
          </a:r>
        </a:p>
      </dgm:t>
    </dgm:pt>
    <dgm:pt modelId="{7E3FE34F-0E86-444C-A345-EDF5D79377A2}" type="parTrans" cxnId="{6E909085-98AE-40B4-B3E0-0D9905C1AF14}">
      <dgm:prSet/>
      <dgm:spPr/>
      <dgm:t>
        <a:bodyPr/>
        <a:lstStyle/>
        <a:p>
          <a:endParaRPr lang="en-US" sz="2000" b="1"/>
        </a:p>
      </dgm:t>
    </dgm:pt>
    <dgm:pt modelId="{5C8C86CA-EFDF-4BEF-ADFB-FBBA67DAAE74}" type="sibTrans" cxnId="{6E909085-98AE-40B4-B3E0-0D9905C1AF14}">
      <dgm:prSet/>
      <dgm:spPr/>
      <dgm:t>
        <a:bodyPr/>
        <a:lstStyle/>
        <a:p>
          <a:endParaRPr lang="en-US" sz="2000" b="1"/>
        </a:p>
      </dgm:t>
    </dgm:pt>
    <dgm:pt modelId="{2F187B3C-0809-4216-BBD1-513B9849ADD2}">
      <dgm:prSet custT="1"/>
      <dgm:spPr/>
      <dgm:t>
        <a:bodyPr/>
        <a:lstStyle/>
        <a:p>
          <a:r>
            <a:rPr lang="en-US" sz="1400" b="1" dirty="0">
              <a:solidFill>
                <a:srgbClr val="000000"/>
              </a:solidFill>
              <a:ea typeface="Times New Roman" panose="02020603050405020304" pitchFamily="18" charset="0"/>
            </a:rPr>
            <a:t>How do you sustain the momentum and excitement related to pursuing NSF ATE or any other federal funding in your institution?</a:t>
          </a:r>
        </a:p>
      </dgm:t>
    </dgm:pt>
    <dgm:pt modelId="{DC5A31BF-AC0F-4E96-9E9D-08888992E230}" type="parTrans" cxnId="{5240039A-5ED1-456C-9EB4-8195D4F30566}">
      <dgm:prSet/>
      <dgm:spPr/>
      <dgm:t>
        <a:bodyPr/>
        <a:lstStyle/>
        <a:p>
          <a:endParaRPr lang="en-US" sz="2000" b="1"/>
        </a:p>
      </dgm:t>
    </dgm:pt>
    <dgm:pt modelId="{8CD831E7-4D37-4DA3-81EC-FD77130DEDA3}" type="sibTrans" cxnId="{5240039A-5ED1-456C-9EB4-8195D4F30566}">
      <dgm:prSet/>
      <dgm:spPr/>
      <dgm:t>
        <a:bodyPr/>
        <a:lstStyle/>
        <a:p>
          <a:endParaRPr lang="en-US" sz="2000" b="1"/>
        </a:p>
      </dgm:t>
    </dgm:pt>
    <dgm:pt modelId="{753CBA4F-E53F-4CA3-810A-7CD878BC158D}">
      <dgm:prSet custT="1"/>
      <dgm:spPr/>
      <dgm:t>
        <a:bodyPr/>
        <a:lstStyle/>
        <a:p>
          <a:r>
            <a:rPr lang="en-US" sz="1400" b="1" dirty="0">
              <a:solidFill>
                <a:srgbClr val="000000"/>
              </a:solidFill>
              <a:ea typeface="Times New Roman" panose="02020603050405020304" pitchFamily="18" charset="0"/>
            </a:rPr>
            <a:t>How do you leverage faculty and administrators’ talent and influence concerning your vision to pursue NSF ATE funding?</a:t>
          </a:r>
        </a:p>
      </dgm:t>
    </dgm:pt>
    <dgm:pt modelId="{4E7ECF3B-9989-4AC8-B97B-19FD20236018}" type="parTrans" cxnId="{7ED4E0B4-131D-4140-82DC-75A2EC77A26B}">
      <dgm:prSet/>
      <dgm:spPr/>
      <dgm:t>
        <a:bodyPr/>
        <a:lstStyle/>
        <a:p>
          <a:endParaRPr lang="en-US" sz="2000" b="1"/>
        </a:p>
      </dgm:t>
    </dgm:pt>
    <dgm:pt modelId="{298B4DB3-99BE-4F42-AC2A-8363C16F72E0}" type="sibTrans" cxnId="{7ED4E0B4-131D-4140-82DC-75A2EC77A26B}">
      <dgm:prSet/>
      <dgm:spPr/>
      <dgm:t>
        <a:bodyPr/>
        <a:lstStyle/>
        <a:p>
          <a:endParaRPr lang="en-US" sz="2000" b="1"/>
        </a:p>
      </dgm:t>
    </dgm:pt>
    <dgm:pt modelId="{61E11FE7-FFC4-4E9C-9651-746C5EA9C830}">
      <dgm:prSet custT="1"/>
      <dgm:spPr/>
      <dgm:t>
        <a:bodyPr/>
        <a:lstStyle/>
        <a:p>
          <a:r>
            <a:rPr lang="en-US" sz="1400" b="1" dirty="0">
              <a:solidFill>
                <a:srgbClr val="000000"/>
              </a:solidFill>
              <a:ea typeface="Times New Roman" panose="02020603050405020304" pitchFamily="18" charset="0"/>
            </a:rPr>
            <a:t>What does sustainability mean to you after the lifecycle of a federal grant? And what resources do you need to sustain any federal grant?</a:t>
          </a:r>
        </a:p>
      </dgm:t>
    </dgm:pt>
    <dgm:pt modelId="{F0E8145E-D784-4C09-8985-EF67657D47D4}" type="parTrans" cxnId="{EF2A1BDD-04FD-4D60-B4A0-0C9FAA63753F}">
      <dgm:prSet/>
      <dgm:spPr/>
      <dgm:t>
        <a:bodyPr/>
        <a:lstStyle/>
        <a:p>
          <a:endParaRPr lang="en-US" sz="2000" b="1"/>
        </a:p>
      </dgm:t>
    </dgm:pt>
    <dgm:pt modelId="{FACF83BC-8418-4A18-8B29-9431CCADE5FA}" type="sibTrans" cxnId="{EF2A1BDD-04FD-4D60-B4A0-0C9FAA63753F}">
      <dgm:prSet/>
      <dgm:spPr/>
      <dgm:t>
        <a:bodyPr/>
        <a:lstStyle/>
        <a:p>
          <a:endParaRPr lang="en-US" sz="2000" b="1"/>
        </a:p>
      </dgm:t>
    </dgm:pt>
    <dgm:pt modelId="{28EC186E-DA6C-412E-BD8A-B8701D08FC75}">
      <dgm:prSet custT="1"/>
      <dgm:spPr/>
      <dgm:t>
        <a:bodyPr/>
        <a:lstStyle/>
        <a:p>
          <a:r>
            <a:rPr lang="en-US" sz="1400" b="1" dirty="0">
              <a:solidFill>
                <a:srgbClr val="000000"/>
              </a:solidFill>
              <a:ea typeface="Times New Roman" panose="02020603050405020304" pitchFamily="18" charset="0"/>
            </a:rPr>
            <a:t>Other comments</a:t>
          </a:r>
          <a:endParaRPr lang="en-US" sz="1400" b="1" dirty="0">
            <a:solidFill>
              <a:srgbClr val="000000"/>
            </a:solidFill>
            <a:effectLst/>
            <a:ea typeface="Times New Roman" panose="02020603050405020304" pitchFamily="18" charset="0"/>
          </a:endParaRPr>
        </a:p>
      </dgm:t>
    </dgm:pt>
    <dgm:pt modelId="{37DCE638-5210-44E8-8606-2D40CB5BA425}" type="parTrans" cxnId="{0FCE2082-EAF2-4881-9AC6-073D97756428}">
      <dgm:prSet/>
      <dgm:spPr/>
      <dgm:t>
        <a:bodyPr/>
        <a:lstStyle/>
        <a:p>
          <a:endParaRPr lang="en-US" sz="2000" b="1"/>
        </a:p>
      </dgm:t>
    </dgm:pt>
    <dgm:pt modelId="{17C22DC4-E422-4B5C-9C27-7697925F3F4F}" type="sibTrans" cxnId="{0FCE2082-EAF2-4881-9AC6-073D97756428}">
      <dgm:prSet/>
      <dgm:spPr/>
      <dgm:t>
        <a:bodyPr/>
        <a:lstStyle/>
        <a:p>
          <a:endParaRPr lang="en-US" sz="2000" b="1"/>
        </a:p>
      </dgm:t>
    </dgm:pt>
    <dgm:pt modelId="{4B26384D-0E51-48F1-8871-96BB713E31C3}" type="pres">
      <dgm:prSet presAssocID="{BA1E2017-D4CE-4CBF-A8F4-468E3425E9C9}" presName="vert0" presStyleCnt="0">
        <dgm:presLayoutVars>
          <dgm:dir/>
          <dgm:animOne val="branch"/>
          <dgm:animLvl val="lvl"/>
        </dgm:presLayoutVars>
      </dgm:prSet>
      <dgm:spPr/>
    </dgm:pt>
    <dgm:pt modelId="{05E8E702-0D22-4F98-AF33-57B93C0A99A2}" type="pres">
      <dgm:prSet presAssocID="{F28D3D6B-6379-497E-A6B8-2134E267EA8E}" presName="thickLine" presStyleLbl="alignNode1" presStyleIdx="0" presStyleCnt="11"/>
      <dgm:spPr/>
    </dgm:pt>
    <dgm:pt modelId="{CE50B450-791A-4D7F-8394-2F8209440697}" type="pres">
      <dgm:prSet presAssocID="{F28D3D6B-6379-497E-A6B8-2134E267EA8E}" presName="horz1" presStyleCnt="0"/>
      <dgm:spPr/>
    </dgm:pt>
    <dgm:pt modelId="{51703846-9935-4426-8FC5-ED2BE5AAE0E4}" type="pres">
      <dgm:prSet presAssocID="{F28D3D6B-6379-497E-A6B8-2134E267EA8E}" presName="tx1" presStyleLbl="revTx" presStyleIdx="0" presStyleCnt="11"/>
      <dgm:spPr/>
    </dgm:pt>
    <dgm:pt modelId="{7F415CDE-FB60-49A9-B193-F57D03C50CF4}" type="pres">
      <dgm:prSet presAssocID="{F28D3D6B-6379-497E-A6B8-2134E267EA8E}" presName="vert1" presStyleCnt="0"/>
      <dgm:spPr/>
    </dgm:pt>
    <dgm:pt modelId="{D9A37CFE-02EB-4671-9AE7-493B0F3FDBB0}" type="pres">
      <dgm:prSet presAssocID="{6AC14AC2-5019-43F2-881F-9178C7FA7235}" presName="thickLine" presStyleLbl="alignNode1" presStyleIdx="1" presStyleCnt="11"/>
      <dgm:spPr/>
    </dgm:pt>
    <dgm:pt modelId="{6CD8224E-C685-404C-81D1-F9D40B78628B}" type="pres">
      <dgm:prSet presAssocID="{6AC14AC2-5019-43F2-881F-9178C7FA7235}" presName="horz1" presStyleCnt="0"/>
      <dgm:spPr/>
    </dgm:pt>
    <dgm:pt modelId="{A51BEC9E-DC1A-45B6-A5BB-B36E6E98A71A}" type="pres">
      <dgm:prSet presAssocID="{6AC14AC2-5019-43F2-881F-9178C7FA7235}" presName="tx1" presStyleLbl="revTx" presStyleIdx="1" presStyleCnt="11"/>
      <dgm:spPr/>
    </dgm:pt>
    <dgm:pt modelId="{24622944-CD09-419C-BA36-92BB7E9B3F5A}" type="pres">
      <dgm:prSet presAssocID="{6AC14AC2-5019-43F2-881F-9178C7FA7235}" presName="vert1" presStyleCnt="0"/>
      <dgm:spPr/>
    </dgm:pt>
    <dgm:pt modelId="{99288752-66CC-448A-BFC4-95F97A3801F1}" type="pres">
      <dgm:prSet presAssocID="{33CEE682-00C9-4183-B7FE-CA162A82CFFC}" presName="thickLine" presStyleLbl="alignNode1" presStyleIdx="2" presStyleCnt="11"/>
      <dgm:spPr/>
    </dgm:pt>
    <dgm:pt modelId="{9CC1EAD6-DD2C-4B83-8913-4720D1E4CB39}" type="pres">
      <dgm:prSet presAssocID="{33CEE682-00C9-4183-B7FE-CA162A82CFFC}" presName="horz1" presStyleCnt="0"/>
      <dgm:spPr/>
    </dgm:pt>
    <dgm:pt modelId="{CC3BB65C-0709-49CE-9818-16EC0E845708}" type="pres">
      <dgm:prSet presAssocID="{33CEE682-00C9-4183-B7FE-CA162A82CFFC}" presName="tx1" presStyleLbl="revTx" presStyleIdx="2" presStyleCnt="11"/>
      <dgm:spPr/>
    </dgm:pt>
    <dgm:pt modelId="{65EA7EE6-B4AE-459D-9F4C-B32C52E8A7EC}" type="pres">
      <dgm:prSet presAssocID="{33CEE682-00C9-4183-B7FE-CA162A82CFFC}" presName="vert1" presStyleCnt="0"/>
      <dgm:spPr/>
    </dgm:pt>
    <dgm:pt modelId="{92A7FFEC-95CA-406D-8A2E-4B256B58685E}" type="pres">
      <dgm:prSet presAssocID="{3986BFA2-101E-4E68-A6EB-420F37A8E80C}" presName="thickLine" presStyleLbl="alignNode1" presStyleIdx="3" presStyleCnt="11"/>
      <dgm:spPr/>
    </dgm:pt>
    <dgm:pt modelId="{AD946AD2-6564-497E-9915-D470161FCB32}" type="pres">
      <dgm:prSet presAssocID="{3986BFA2-101E-4E68-A6EB-420F37A8E80C}" presName="horz1" presStyleCnt="0"/>
      <dgm:spPr/>
    </dgm:pt>
    <dgm:pt modelId="{DCB8C5AC-B59A-4F3E-8B3A-F36EF43A3A9F}" type="pres">
      <dgm:prSet presAssocID="{3986BFA2-101E-4E68-A6EB-420F37A8E80C}" presName="tx1" presStyleLbl="revTx" presStyleIdx="3" presStyleCnt="11"/>
      <dgm:spPr/>
    </dgm:pt>
    <dgm:pt modelId="{37EF789D-EEAE-43C4-A63F-3DE7FA006FEB}" type="pres">
      <dgm:prSet presAssocID="{3986BFA2-101E-4E68-A6EB-420F37A8E80C}" presName="vert1" presStyleCnt="0"/>
      <dgm:spPr/>
    </dgm:pt>
    <dgm:pt modelId="{D78B11D9-0DAB-4625-A12A-EBE01EE827E3}" type="pres">
      <dgm:prSet presAssocID="{80C16F45-245F-4B9F-9B58-9E7250146082}" presName="thickLine" presStyleLbl="alignNode1" presStyleIdx="4" presStyleCnt="11"/>
      <dgm:spPr/>
    </dgm:pt>
    <dgm:pt modelId="{0D4D3175-4FDC-4830-8797-8CF181B03680}" type="pres">
      <dgm:prSet presAssocID="{80C16F45-245F-4B9F-9B58-9E7250146082}" presName="horz1" presStyleCnt="0"/>
      <dgm:spPr/>
    </dgm:pt>
    <dgm:pt modelId="{FEFADAB1-04EC-4CB9-B84F-BA8E89AA16F3}" type="pres">
      <dgm:prSet presAssocID="{80C16F45-245F-4B9F-9B58-9E7250146082}" presName="tx1" presStyleLbl="revTx" presStyleIdx="4" presStyleCnt="11"/>
      <dgm:spPr/>
    </dgm:pt>
    <dgm:pt modelId="{979DC480-B0A4-462B-B50F-2CC0908EB4B0}" type="pres">
      <dgm:prSet presAssocID="{80C16F45-245F-4B9F-9B58-9E7250146082}" presName="vert1" presStyleCnt="0"/>
      <dgm:spPr/>
    </dgm:pt>
    <dgm:pt modelId="{00E0D97B-FCA8-46B7-A4E0-4E3200B8E0CA}" type="pres">
      <dgm:prSet presAssocID="{35802261-2A71-4315-B8E0-274BBD3F6EB2}" presName="thickLine" presStyleLbl="alignNode1" presStyleIdx="5" presStyleCnt="11"/>
      <dgm:spPr/>
    </dgm:pt>
    <dgm:pt modelId="{3FC0BCD7-96A8-4E40-8BD6-CEBFE61B2F32}" type="pres">
      <dgm:prSet presAssocID="{35802261-2A71-4315-B8E0-274BBD3F6EB2}" presName="horz1" presStyleCnt="0"/>
      <dgm:spPr/>
    </dgm:pt>
    <dgm:pt modelId="{72B582FB-C5A9-4B33-8473-B62A49DD3FBA}" type="pres">
      <dgm:prSet presAssocID="{35802261-2A71-4315-B8E0-274BBD3F6EB2}" presName="tx1" presStyleLbl="revTx" presStyleIdx="5" presStyleCnt="11"/>
      <dgm:spPr/>
    </dgm:pt>
    <dgm:pt modelId="{D0AAE10E-3BA1-429B-BB80-01F6F30C2E9F}" type="pres">
      <dgm:prSet presAssocID="{35802261-2A71-4315-B8E0-274BBD3F6EB2}" presName="vert1" presStyleCnt="0"/>
      <dgm:spPr/>
    </dgm:pt>
    <dgm:pt modelId="{F1D90E3B-9905-406C-AEF4-CB77FA0A8FA7}" type="pres">
      <dgm:prSet presAssocID="{E5E0467D-4261-4C78-AFA7-0B44404F8398}" presName="thickLine" presStyleLbl="alignNode1" presStyleIdx="6" presStyleCnt="11"/>
      <dgm:spPr/>
    </dgm:pt>
    <dgm:pt modelId="{7FA74EB4-AA8A-4858-BBCF-256A05FC60A4}" type="pres">
      <dgm:prSet presAssocID="{E5E0467D-4261-4C78-AFA7-0B44404F8398}" presName="horz1" presStyleCnt="0"/>
      <dgm:spPr/>
    </dgm:pt>
    <dgm:pt modelId="{234B6D42-AADA-4D79-96F7-AFE2682AE2BA}" type="pres">
      <dgm:prSet presAssocID="{E5E0467D-4261-4C78-AFA7-0B44404F8398}" presName="tx1" presStyleLbl="revTx" presStyleIdx="6" presStyleCnt="11"/>
      <dgm:spPr/>
    </dgm:pt>
    <dgm:pt modelId="{C038A072-68F5-44C3-9BBC-5F10C61EDCFC}" type="pres">
      <dgm:prSet presAssocID="{E5E0467D-4261-4C78-AFA7-0B44404F8398}" presName="vert1" presStyleCnt="0"/>
      <dgm:spPr/>
    </dgm:pt>
    <dgm:pt modelId="{7B469881-BB6C-4880-8F9E-EEEC8F72DB1E}" type="pres">
      <dgm:prSet presAssocID="{2F187B3C-0809-4216-BBD1-513B9849ADD2}" presName="thickLine" presStyleLbl="alignNode1" presStyleIdx="7" presStyleCnt="11"/>
      <dgm:spPr/>
    </dgm:pt>
    <dgm:pt modelId="{93BC2131-BF6E-425D-BA12-272FAD1FADCF}" type="pres">
      <dgm:prSet presAssocID="{2F187B3C-0809-4216-BBD1-513B9849ADD2}" presName="horz1" presStyleCnt="0"/>
      <dgm:spPr/>
    </dgm:pt>
    <dgm:pt modelId="{6FE87150-260E-4E49-A2FB-94401BFC4442}" type="pres">
      <dgm:prSet presAssocID="{2F187B3C-0809-4216-BBD1-513B9849ADD2}" presName="tx1" presStyleLbl="revTx" presStyleIdx="7" presStyleCnt="11"/>
      <dgm:spPr/>
    </dgm:pt>
    <dgm:pt modelId="{4A675BFC-DFE1-47B7-B74D-00FCF5738C28}" type="pres">
      <dgm:prSet presAssocID="{2F187B3C-0809-4216-BBD1-513B9849ADD2}" presName="vert1" presStyleCnt="0"/>
      <dgm:spPr/>
    </dgm:pt>
    <dgm:pt modelId="{917EB8F0-2576-4C42-8F66-7A0C4A675C12}" type="pres">
      <dgm:prSet presAssocID="{753CBA4F-E53F-4CA3-810A-7CD878BC158D}" presName="thickLine" presStyleLbl="alignNode1" presStyleIdx="8" presStyleCnt="11"/>
      <dgm:spPr/>
    </dgm:pt>
    <dgm:pt modelId="{6ABA102A-B162-4DA4-AFC0-154FF78B7BE5}" type="pres">
      <dgm:prSet presAssocID="{753CBA4F-E53F-4CA3-810A-7CD878BC158D}" presName="horz1" presStyleCnt="0"/>
      <dgm:spPr/>
    </dgm:pt>
    <dgm:pt modelId="{13C4ABF5-ECF1-4E98-A488-33B554EF2B2D}" type="pres">
      <dgm:prSet presAssocID="{753CBA4F-E53F-4CA3-810A-7CD878BC158D}" presName="tx1" presStyleLbl="revTx" presStyleIdx="8" presStyleCnt="11"/>
      <dgm:spPr/>
    </dgm:pt>
    <dgm:pt modelId="{7B41FDB0-50FE-4AD1-ADE4-34E2B7C3DAB9}" type="pres">
      <dgm:prSet presAssocID="{753CBA4F-E53F-4CA3-810A-7CD878BC158D}" presName="vert1" presStyleCnt="0"/>
      <dgm:spPr/>
    </dgm:pt>
    <dgm:pt modelId="{2697280E-D9B7-47CD-9CF0-F3F54DFBD802}" type="pres">
      <dgm:prSet presAssocID="{61E11FE7-FFC4-4E9C-9651-746C5EA9C830}" presName="thickLine" presStyleLbl="alignNode1" presStyleIdx="9" presStyleCnt="11"/>
      <dgm:spPr/>
    </dgm:pt>
    <dgm:pt modelId="{6D12330B-E40A-473C-A093-FBB44A683001}" type="pres">
      <dgm:prSet presAssocID="{61E11FE7-FFC4-4E9C-9651-746C5EA9C830}" presName="horz1" presStyleCnt="0"/>
      <dgm:spPr/>
    </dgm:pt>
    <dgm:pt modelId="{0D2BA7B0-D5CC-4F6D-A88D-1D2011E9C0FB}" type="pres">
      <dgm:prSet presAssocID="{61E11FE7-FFC4-4E9C-9651-746C5EA9C830}" presName="tx1" presStyleLbl="revTx" presStyleIdx="9" presStyleCnt="11"/>
      <dgm:spPr/>
    </dgm:pt>
    <dgm:pt modelId="{BC5B29B0-8D13-4F7A-AB3D-C2C28693506F}" type="pres">
      <dgm:prSet presAssocID="{61E11FE7-FFC4-4E9C-9651-746C5EA9C830}" presName="vert1" presStyleCnt="0"/>
      <dgm:spPr/>
    </dgm:pt>
    <dgm:pt modelId="{5A276FD5-38A5-408F-885A-55CBDE758746}" type="pres">
      <dgm:prSet presAssocID="{28EC186E-DA6C-412E-BD8A-B8701D08FC75}" presName="thickLine" presStyleLbl="alignNode1" presStyleIdx="10" presStyleCnt="11"/>
      <dgm:spPr/>
    </dgm:pt>
    <dgm:pt modelId="{9FDEF8ED-77F9-4784-BDD9-04A5BB115C8D}" type="pres">
      <dgm:prSet presAssocID="{28EC186E-DA6C-412E-BD8A-B8701D08FC75}" presName="horz1" presStyleCnt="0"/>
      <dgm:spPr/>
    </dgm:pt>
    <dgm:pt modelId="{01671DFD-718D-4A54-9AD6-5F3928280572}" type="pres">
      <dgm:prSet presAssocID="{28EC186E-DA6C-412E-BD8A-B8701D08FC75}" presName="tx1" presStyleLbl="revTx" presStyleIdx="10" presStyleCnt="11"/>
      <dgm:spPr/>
    </dgm:pt>
    <dgm:pt modelId="{D77BB9C4-C99D-434C-99FE-B5750EE2EF54}" type="pres">
      <dgm:prSet presAssocID="{28EC186E-DA6C-412E-BD8A-B8701D08FC75}" presName="vert1" presStyleCnt="0"/>
      <dgm:spPr/>
    </dgm:pt>
  </dgm:ptLst>
  <dgm:cxnLst>
    <dgm:cxn modelId="{A0088800-0A7A-47A6-A833-D5FC3EB0449C}" srcId="{BA1E2017-D4CE-4CBF-A8F4-468E3425E9C9}" destId="{6AC14AC2-5019-43F2-881F-9178C7FA7235}" srcOrd="1" destOrd="0" parTransId="{671D0688-43A4-492C-B190-6B156FF580DA}" sibTransId="{A1C0B612-A126-4E5B-95BB-0442B401E14B}"/>
    <dgm:cxn modelId="{36094E0C-CBCB-42DD-ACB0-1C0476CEDBFA}" srcId="{BA1E2017-D4CE-4CBF-A8F4-468E3425E9C9}" destId="{33CEE682-00C9-4183-B7FE-CA162A82CFFC}" srcOrd="2" destOrd="0" parTransId="{6391EC9F-A57E-4098-9A49-B3AFB253627D}" sibTransId="{75909E9F-1B6F-48E0-8338-67E92BB41D15}"/>
    <dgm:cxn modelId="{CF259D2C-9D07-46F9-A957-00813FAE1715}" type="presOf" srcId="{35802261-2A71-4315-B8E0-274BBD3F6EB2}" destId="{72B582FB-C5A9-4B33-8473-B62A49DD3FBA}" srcOrd="0" destOrd="0" presId="urn:microsoft.com/office/officeart/2008/layout/LinedList"/>
    <dgm:cxn modelId="{8E406330-EDA7-4045-AB58-A2AD1FB16BE9}" type="presOf" srcId="{3986BFA2-101E-4E68-A6EB-420F37A8E80C}" destId="{DCB8C5AC-B59A-4F3E-8B3A-F36EF43A3A9F}" srcOrd="0" destOrd="0" presId="urn:microsoft.com/office/officeart/2008/layout/LinedList"/>
    <dgm:cxn modelId="{0F7E8B61-280C-4DAD-9EF0-C9F81F07EB5C}" type="presOf" srcId="{BA1E2017-D4CE-4CBF-A8F4-468E3425E9C9}" destId="{4B26384D-0E51-48F1-8871-96BB713E31C3}" srcOrd="0" destOrd="0" presId="urn:microsoft.com/office/officeart/2008/layout/LinedList"/>
    <dgm:cxn modelId="{14512D44-8A91-4680-A00C-5A059FDC3B99}" type="presOf" srcId="{6AC14AC2-5019-43F2-881F-9178C7FA7235}" destId="{A51BEC9E-DC1A-45B6-A5BB-B36E6E98A71A}" srcOrd="0" destOrd="0" presId="urn:microsoft.com/office/officeart/2008/layout/LinedList"/>
    <dgm:cxn modelId="{E0BECE46-43B0-4512-9F56-ECF8DA293147}" type="presOf" srcId="{28EC186E-DA6C-412E-BD8A-B8701D08FC75}" destId="{01671DFD-718D-4A54-9AD6-5F3928280572}" srcOrd="0" destOrd="0" presId="urn:microsoft.com/office/officeart/2008/layout/LinedList"/>
    <dgm:cxn modelId="{BF674B69-BC41-4EAF-95D3-A1FC030AB780}" type="presOf" srcId="{E5E0467D-4261-4C78-AFA7-0B44404F8398}" destId="{234B6D42-AADA-4D79-96F7-AFE2682AE2BA}" srcOrd="0" destOrd="0" presId="urn:microsoft.com/office/officeart/2008/layout/LinedList"/>
    <dgm:cxn modelId="{10876D69-BC75-4FAE-A023-790E10465042}" type="presOf" srcId="{61E11FE7-FFC4-4E9C-9651-746C5EA9C830}" destId="{0D2BA7B0-D5CC-4F6D-A88D-1D2011E9C0FB}" srcOrd="0" destOrd="0" presId="urn:microsoft.com/office/officeart/2008/layout/LinedList"/>
    <dgm:cxn modelId="{A262F54B-11EE-4F33-BB4B-8F3F3FB6B3C1}" type="presOf" srcId="{F28D3D6B-6379-497E-A6B8-2134E267EA8E}" destId="{51703846-9935-4426-8FC5-ED2BE5AAE0E4}" srcOrd="0" destOrd="0" presId="urn:microsoft.com/office/officeart/2008/layout/LinedList"/>
    <dgm:cxn modelId="{9CE6BB71-769A-4D44-B09E-A5EEBC9D022B}" type="presOf" srcId="{33CEE682-00C9-4183-B7FE-CA162A82CFFC}" destId="{CC3BB65C-0709-49CE-9818-16EC0E845708}" srcOrd="0" destOrd="0" presId="urn:microsoft.com/office/officeart/2008/layout/LinedList"/>
    <dgm:cxn modelId="{14A5D755-2D59-415C-A2EC-7D34A8C0C97C}" type="presOf" srcId="{2F187B3C-0809-4216-BBD1-513B9849ADD2}" destId="{6FE87150-260E-4E49-A2FB-94401BFC4442}" srcOrd="0" destOrd="0" presId="urn:microsoft.com/office/officeart/2008/layout/LinedList"/>
    <dgm:cxn modelId="{77A2E277-4F47-46FD-9A7B-801D348EB1B4}" srcId="{BA1E2017-D4CE-4CBF-A8F4-468E3425E9C9}" destId="{80C16F45-245F-4B9F-9B58-9E7250146082}" srcOrd="4" destOrd="0" parTransId="{C49FEA90-3EE9-48D1-9C13-638DFEB14FA6}" sibTransId="{CDB7DD9E-528D-443D-9130-7E8508378C11}"/>
    <dgm:cxn modelId="{B485C278-CC11-47D6-B64D-B4174DF8A8F5}" type="presOf" srcId="{80C16F45-245F-4B9F-9B58-9E7250146082}" destId="{FEFADAB1-04EC-4CB9-B84F-BA8E89AA16F3}" srcOrd="0" destOrd="0" presId="urn:microsoft.com/office/officeart/2008/layout/LinedList"/>
    <dgm:cxn modelId="{8BA47A79-8A62-47B2-AE65-02C5EC74BCD2}" srcId="{BA1E2017-D4CE-4CBF-A8F4-468E3425E9C9}" destId="{3986BFA2-101E-4E68-A6EB-420F37A8E80C}" srcOrd="3" destOrd="0" parTransId="{95F562F7-B36D-4CC6-8CBE-A12CF2EC9936}" sibTransId="{E7972A02-B996-4C9B-96F4-250FED54A39C}"/>
    <dgm:cxn modelId="{2768667A-837E-4208-A5C9-7D5AD38F0FE7}" type="presOf" srcId="{753CBA4F-E53F-4CA3-810A-7CD878BC158D}" destId="{13C4ABF5-ECF1-4E98-A488-33B554EF2B2D}" srcOrd="0" destOrd="0" presId="urn:microsoft.com/office/officeart/2008/layout/LinedList"/>
    <dgm:cxn modelId="{0FCE2082-EAF2-4881-9AC6-073D97756428}" srcId="{BA1E2017-D4CE-4CBF-A8F4-468E3425E9C9}" destId="{28EC186E-DA6C-412E-BD8A-B8701D08FC75}" srcOrd="10" destOrd="0" parTransId="{37DCE638-5210-44E8-8606-2D40CB5BA425}" sibTransId="{17C22DC4-E422-4B5C-9C27-7697925F3F4F}"/>
    <dgm:cxn modelId="{6E909085-98AE-40B4-B3E0-0D9905C1AF14}" srcId="{BA1E2017-D4CE-4CBF-A8F4-468E3425E9C9}" destId="{E5E0467D-4261-4C78-AFA7-0B44404F8398}" srcOrd="6" destOrd="0" parTransId="{7E3FE34F-0E86-444C-A345-EDF5D79377A2}" sibTransId="{5C8C86CA-EFDF-4BEF-ADFB-FBBA67DAAE74}"/>
    <dgm:cxn modelId="{FEBBDF95-9D25-4387-9687-9FE2B52B2E2E}" srcId="{BA1E2017-D4CE-4CBF-A8F4-468E3425E9C9}" destId="{35802261-2A71-4315-B8E0-274BBD3F6EB2}" srcOrd="5" destOrd="0" parTransId="{AD0A3CE5-54C8-47B2-A017-BB5A87589DC2}" sibTransId="{82B94E10-D26E-43EE-9995-AEC3D755DC9A}"/>
    <dgm:cxn modelId="{5240039A-5ED1-456C-9EB4-8195D4F30566}" srcId="{BA1E2017-D4CE-4CBF-A8F4-468E3425E9C9}" destId="{2F187B3C-0809-4216-BBD1-513B9849ADD2}" srcOrd="7" destOrd="0" parTransId="{DC5A31BF-AC0F-4E96-9E9D-08888992E230}" sibTransId="{8CD831E7-4D37-4DA3-81EC-FD77130DEDA3}"/>
    <dgm:cxn modelId="{7ED4E0B4-131D-4140-82DC-75A2EC77A26B}" srcId="{BA1E2017-D4CE-4CBF-A8F4-468E3425E9C9}" destId="{753CBA4F-E53F-4CA3-810A-7CD878BC158D}" srcOrd="8" destOrd="0" parTransId="{4E7ECF3B-9989-4AC8-B97B-19FD20236018}" sibTransId="{298B4DB3-99BE-4F42-AC2A-8363C16F72E0}"/>
    <dgm:cxn modelId="{EF2A1BDD-04FD-4D60-B4A0-0C9FAA63753F}" srcId="{BA1E2017-D4CE-4CBF-A8F4-468E3425E9C9}" destId="{61E11FE7-FFC4-4E9C-9651-746C5EA9C830}" srcOrd="9" destOrd="0" parTransId="{F0E8145E-D784-4C09-8985-EF67657D47D4}" sibTransId="{FACF83BC-8418-4A18-8B29-9431CCADE5FA}"/>
    <dgm:cxn modelId="{555215F8-8507-4427-A951-438C5C467527}" srcId="{BA1E2017-D4CE-4CBF-A8F4-468E3425E9C9}" destId="{F28D3D6B-6379-497E-A6B8-2134E267EA8E}" srcOrd="0" destOrd="0" parTransId="{70CB4E08-16CE-4ADD-95FC-002F310A96F6}" sibTransId="{5501BF20-D8C2-4627-824B-340E1E18A21C}"/>
    <dgm:cxn modelId="{01AA519D-19E7-4979-A562-7349A333C014}" type="presParOf" srcId="{4B26384D-0E51-48F1-8871-96BB713E31C3}" destId="{05E8E702-0D22-4F98-AF33-57B93C0A99A2}" srcOrd="0" destOrd="0" presId="urn:microsoft.com/office/officeart/2008/layout/LinedList"/>
    <dgm:cxn modelId="{47C77E95-8477-45B4-B0E4-D08776F4437B}" type="presParOf" srcId="{4B26384D-0E51-48F1-8871-96BB713E31C3}" destId="{CE50B450-791A-4D7F-8394-2F8209440697}" srcOrd="1" destOrd="0" presId="urn:microsoft.com/office/officeart/2008/layout/LinedList"/>
    <dgm:cxn modelId="{7ECE2174-7BD6-438B-BB5B-CF122F9C555C}" type="presParOf" srcId="{CE50B450-791A-4D7F-8394-2F8209440697}" destId="{51703846-9935-4426-8FC5-ED2BE5AAE0E4}" srcOrd="0" destOrd="0" presId="urn:microsoft.com/office/officeart/2008/layout/LinedList"/>
    <dgm:cxn modelId="{AF35A36E-90A7-443E-BA67-3DA03593C433}" type="presParOf" srcId="{CE50B450-791A-4D7F-8394-2F8209440697}" destId="{7F415CDE-FB60-49A9-B193-F57D03C50CF4}" srcOrd="1" destOrd="0" presId="urn:microsoft.com/office/officeart/2008/layout/LinedList"/>
    <dgm:cxn modelId="{B3C6761F-EFDF-4F51-A8CA-85E0ECE6D050}" type="presParOf" srcId="{4B26384D-0E51-48F1-8871-96BB713E31C3}" destId="{D9A37CFE-02EB-4671-9AE7-493B0F3FDBB0}" srcOrd="2" destOrd="0" presId="urn:microsoft.com/office/officeart/2008/layout/LinedList"/>
    <dgm:cxn modelId="{16D78278-E978-4A24-B2A7-552EFC4B44F6}" type="presParOf" srcId="{4B26384D-0E51-48F1-8871-96BB713E31C3}" destId="{6CD8224E-C685-404C-81D1-F9D40B78628B}" srcOrd="3" destOrd="0" presId="urn:microsoft.com/office/officeart/2008/layout/LinedList"/>
    <dgm:cxn modelId="{13BDBD2C-803A-45EF-B192-329DEF84477B}" type="presParOf" srcId="{6CD8224E-C685-404C-81D1-F9D40B78628B}" destId="{A51BEC9E-DC1A-45B6-A5BB-B36E6E98A71A}" srcOrd="0" destOrd="0" presId="urn:microsoft.com/office/officeart/2008/layout/LinedList"/>
    <dgm:cxn modelId="{8FC3EDCB-224C-4ACC-A425-7A9E10CD9E45}" type="presParOf" srcId="{6CD8224E-C685-404C-81D1-F9D40B78628B}" destId="{24622944-CD09-419C-BA36-92BB7E9B3F5A}" srcOrd="1" destOrd="0" presId="urn:microsoft.com/office/officeart/2008/layout/LinedList"/>
    <dgm:cxn modelId="{6E9A6773-9FB6-4EC4-B28A-A30D2C5EBCDB}" type="presParOf" srcId="{4B26384D-0E51-48F1-8871-96BB713E31C3}" destId="{99288752-66CC-448A-BFC4-95F97A3801F1}" srcOrd="4" destOrd="0" presId="urn:microsoft.com/office/officeart/2008/layout/LinedList"/>
    <dgm:cxn modelId="{DB778910-7DF2-43AA-8733-32CA27BD081F}" type="presParOf" srcId="{4B26384D-0E51-48F1-8871-96BB713E31C3}" destId="{9CC1EAD6-DD2C-4B83-8913-4720D1E4CB39}" srcOrd="5" destOrd="0" presId="urn:microsoft.com/office/officeart/2008/layout/LinedList"/>
    <dgm:cxn modelId="{0C362DD5-5809-472A-BC12-FE19B9BC900C}" type="presParOf" srcId="{9CC1EAD6-DD2C-4B83-8913-4720D1E4CB39}" destId="{CC3BB65C-0709-49CE-9818-16EC0E845708}" srcOrd="0" destOrd="0" presId="urn:microsoft.com/office/officeart/2008/layout/LinedList"/>
    <dgm:cxn modelId="{6C84791B-190B-43B5-B400-68C8BC9A5031}" type="presParOf" srcId="{9CC1EAD6-DD2C-4B83-8913-4720D1E4CB39}" destId="{65EA7EE6-B4AE-459D-9F4C-B32C52E8A7EC}" srcOrd="1" destOrd="0" presId="urn:microsoft.com/office/officeart/2008/layout/LinedList"/>
    <dgm:cxn modelId="{03B0F15D-19C3-490E-AD31-F332D7978C2E}" type="presParOf" srcId="{4B26384D-0E51-48F1-8871-96BB713E31C3}" destId="{92A7FFEC-95CA-406D-8A2E-4B256B58685E}" srcOrd="6" destOrd="0" presId="urn:microsoft.com/office/officeart/2008/layout/LinedList"/>
    <dgm:cxn modelId="{020F66C6-8ADC-44BD-A168-7D3131CB20AB}" type="presParOf" srcId="{4B26384D-0E51-48F1-8871-96BB713E31C3}" destId="{AD946AD2-6564-497E-9915-D470161FCB32}" srcOrd="7" destOrd="0" presId="urn:microsoft.com/office/officeart/2008/layout/LinedList"/>
    <dgm:cxn modelId="{DF95015C-8B74-429D-AE35-76E07084FA01}" type="presParOf" srcId="{AD946AD2-6564-497E-9915-D470161FCB32}" destId="{DCB8C5AC-B59A-4F3E-8B3A-F36EF43A3A9F}" srcOrd="0" destOrd="0" presId="urn:microsoft.com/office/officeart/2008/layout/LinedList"/>
    <dgm:cxn modelId="{0B0A5E66-4BCF-4F5C-A6EF-B29C3E172592}" type="presParOf" srcId="{AD946AD2-6564-497E-9915-D470161FCB32}" destId="{37EF789D-EEAE-43C4-A63F-3DE7FA006FEB}" srcOrd="1" destOrd="0" presId="urn:microsoft.com/office/officeart/2008/layout/LinedList"/>
    <dgm:cxn modelId="{F234947C-1B80-40FD-90E2-2223F0AC89EE}" type="presParOf" srcId="{4B26384D-0E51-48F1-8871-96BB713E31C3}" destId="{D78B11D9-0DAB-4625-A12A-EBE01EE827E3}" srcOrd="8" destOrd="0" presId="urn:microsoft.com/office/officeart/2008/layout/LinedList"/>
    <dgm:cxn modelId="{F03AC71E-1E5D-4834-8F80-74E497D5BEAA}" type="presParOf" srcId="{4B26384D-0E51-48F1-8871-96BB713E31C3}" destId="{0D4D3175-4FDC-4830-8797-8CF181B03680}" srcOrd="9" destOrd="0" presId="urn:microsoft.com/office/officeart/2008/layout/LinedList"/>
    <dgm:cxn modelId="{CB1819A4-3429-4FD2-94A1-F985BCAF50EA}" type="presParOf" srcId="{0D4D3175-4FDC-4830-8797-8CF181B03680}" destId="{FEFADAB1-04EC-4CB9-B84F-BA8E89AA16F3}" srcOrd="0" destOrd="0" presId="urn:microsoft.com/office/officeart/2008/layout/LinedList"/>
    <dgm:cxn modelId="{CB15C526-3F70-483E-B902-FA744CADE023}" type="presParOf" srcId="{0D4D3175-4FDC-4830-8797-8CF181B03680}" destId="{979DC480-B0A4-462B-B50F-2CC0908EB4B0}" srcOrd="1" destOrd="0" presId="urn:microsoft.com/office/officeart/2008/layout/LinedList"/>
    <dgm:cxn modelId="{D4526BE3-E857-4CA7-B09C-A33113EAB725}" type="presParOf" srcId="{4B26384D-0E51-48F1-8871-96BB713E31C3}" destId="{00E0D97B-FCA8-46B7-A4E0-4E3200B8E0CA}" srcOrd="10" destOrd="0" presId="urn:microsoft.com/office/officeart/2008/layout/LinedList"/>
    <dgm:cxn modelId="{E97E7274-4AAC-4E02-A423-89448A0310DB}" type="presParOf" srcId="{4B26384D-0E51-48F1-8871-96BB713E31C3}" destId="{3FC0BCD7-96A8-4E40-8BD6-CEBFE61B2F32}" srcOrd="11" destOrd="0" presId="urn:microsoft.com/office/officeart/2008/layout/LinedList"/>
    <dgm:cxn modelId="{D4C5C2F7-5C50-4145-B3C1-014B8503C39F}" type="presParOf" srcId="{3FC0BCD7-96A8-4E40-8BD6-CEBFE61B2F32}" destId="{72B582FB-C5A9-4B33-8473-B62A49DD3FBA}" srcOrd="0" destOrd="0" presId="urn:microsoft.com/office/officeart/2008/layout/LinedList"/>
    <dgm:cxn modelId="{36DB5E8E-71E4-4F5C-A11E-4E28416DD462}" type="presParOf" srcId="{3FC0BCD7-96A8-4E40-8BD6-CEBFE61B2F32}" destId="{D0AAE10E-3BA1-429B-BB80-01F6F30C2E9F}" srcOrd="1" destOrd="0" presId="urn:microsoft.com/office/officeart/2008/layout/LinedList"/>
    <dgm:cxn modelId="{99A61207-BB00-4738-93F4-7C537A3A715E}" type="presParOf" srcId="{4B26384D-0E51-48F1-8871-96BB713E31C3}" destId="{F1D90E3B-9905-406C-AEF4-CB77FA0A8FA7}" srcOrd="12" destOrd="0" presId="urn:microsoft.com/office/officeart/2008/layout/LinedList"/>
    <dgm:cxn modelId="{EBEE7887-3E16-4A66-B430-D37064FB1C56}" type="presParOf" srcId="{4B26384D-0E51-48F1-8871-96BB713E31C3}" destId="{7FA74EB4-AA8A-4858-BBCF-256A05FC60A4}" srcOrd="13" destOrd="0" presId="urn:microsoft.com/office/officeart/2008/layout/LinedList"/>
    <dgm:cxn modelId="{7B9DA944-A80C-4BE4-91EA-8171A5E745EA}" type="presParOf" srcId="{7FA74EB4-AA8A-4858-BBCF-256A05FC60A4}" destId="{234B6D42-AADA-4D79-96F7-AFE2682AE2BA}" srcOrd="0" destOrd="0" presId="urn:microsoft.com/office/officeart/2008/layout/LinedList"/>
    <dgm:cxn modelId="{59EF5A9D-EC2F-46D6-8232-4526751836A1}" type="presParOf" srcId="{7FA74EB4-AA8A-4858-BBCF-256A05FC60A4}" destId="{C038A072-68F5-44C3-9BBC-5F10C61EDCFC}" srcOrd="1" destOrd="0" presId="urn:microsoft.com/office/officeart/2008/layout/LinedList"/>
    <dgm:cxn modelId="{6D6A2A90-EEB2-4877-82F8-8A90D2A7DCFD}" type="presParOf" srcId="{4B26384D-0E51-48F1-8871-96BB713E31C3}" destId="{7B469881-BB6C-4880-8F9E-EEEC8F72DB1E}" srcOrd="14" destOrd="0" presId="urn:microsoft.com/office/officeart/2008/layout/LinedList"/>
    <dgm:cxn modelId="{E85A9AF2-447A-4A83-A79C-2212C496A3D4}" type="presParOf" srcId="{4B26384D-0E51-48F1-8871-96BB713E31C3}" destId="{93BC2131-BF6E-425D-BA12-272FAD1FADCF}" srcOrd="15" destOrd="0" presId="urn:microsoft.com/office/officeart/2008/layout/LinedList"/>
    <dgm:cxn modelId="{687A89C8-A7DA-4671-929C-9984CDEA3A3E}" type="presParOf" srcId="{93BC2131-BF6E-425D-BA12-272FAD1FADCF}" destId="{6FE87150-260E-4E49-A2FB-94401BFC4442}" srcOrd="0" destOrd="0" presId="urn:microsoft.com/office/officeart/2008/layout/LinedList"/>
    <dgm:cxn modelId="{95785A86-8B67-4C83-83C4-B844569B13E8}" type="presParOf" srcId="{93BC2131-BF6E-425D-BA12-272FAD1FADCF}" destId="{4A675BFC-DFE1-47B7-B74D-00FCF5738C28}" srcOrd="1" destOrd="0" presId="urn:microsoft.com/office/officeart/2008/layout/LinedList"/>
    <dgm:cxn modelId="{65E65FCF-F0C8-405A-BF5C-D9B33956D1DB}" type="presParOf" srcId="{4B26384D-0E51-48F1-8871-96BB713E31C3}" destId="{917EB8F0-2576-4C42-8F66-7A0C4A675C12}" srcOrd="16" destOrd="0" presId="urn:microsoft.com/office/officeart/2008/layout/LinedList"/>
    <dgm:cxn modelId="{CF9FECDB-071B-4E55-8772-8E952CE619F8}" type="presParOf" srcId="{4B26384D-0E51-48F1-8871-96BB713E31C3}" destId="{6ABA102A-B162-4DA4-AFC0-154FF78B7BE5}" srcOrd="17" destOrd="0" presId="urn:microsoft.com/office/officeart/2008/layout/LinedList"/>
    <dgm:cxn modelId="{B518C708-34D2-4557-B58C-45539CA88BE3}" type="presParOf" srcId="{6ABA102A-B162-4DA4-AFC0-154FF78B7BE5}" destId="{13C4ABF5-ECF1-4E98-A488-33B554EF2B2D}" srcOrd="0" destOrd="0" presId="urn:microsoft.com/office/officeart/2008/layout/LinedList"/>
    <dgm:cxn modelId="{4DB8106F-952F-47BD-8483-4F2D160F789F}" type="presParOf" srcId="{6ABA102A-B162-4DA4-AFC0-154FF78B7BE5}" destId="{7B41FDB0-50FE-4AD1-ADE4-34E2B7C3DAB9}" srcOrd="1" destOrd="0" presId="urn:microsoft.com/office/officeart/2008/layout/LinedList"/>
    <dgm:cxn modelId="{579AA75F-A3C7-4A4A-A3E0-51187686E28B}" type="presParOf" srcId="{4B26384D-0E51-48F1-8871-96BB713E31C3}" destId="{2697280E-D9B7-47CD-9CF0-F3F54DFBD802}" srcOrd="18" destOrd="0" presId="urn:microsoft.com/office/officeart/2008/layout/LinedList"/>
    <dgm:cxn modelId="{DCA9F9CC-75D3-4000-BCD7-BE185BE52A17}" type="presParOf" srcId="{4B26384D-0E51-48F1-8871-96BB713E31C3}" destId="{6D12330B-E40A-473C-A093-FBB44A683001}" srcOrd="19" destOrd="0" presId="urn:microsoft.com/office/officeart/2008/layout/LinedList"/>
    <dgm:cxn modelId="{BA74B802-4984-4840-9B39-1956AF3EB80F}" type="presParOf" srcId="{6D12330B-E40A-473C-A093-FBB44A683001}" destId="{0D2BA7B0-D5CC-4F6D-A88D-1D2011E9C0FB}" srcOrd="0" destOrd="0" presId="urn:microsoft.com/office/officeart/2008/layout/LinedList"/>
    <dgm:cxn modelId="{51352F9F-68F0-41DF-95E8-DD6CCADA1F3C}" type="presParOf" srcId="{6D12330B-E40A-473C-A093-FBB44A683001}" destId="{BC5B29B0-8D13-4F7A-AB3D-C2C28693506F}" srcOrd="1" destOrd="0" presId="urn:microsoft.com/office/officeart/2008/layout/LinedList"/>
    <dgm:cxn modelId="{CD06C9A8-6A88-429F-9D59-88912CEE9741}" type="presParOf" srcId="{4B26384D-0E51-48F1-8871-96BB713E31C3}" destId="{5A276FD5-38A5-408F-885A-55CBDE758746}" srcOrd="20" destOrd="0" presId="urn:microsoft.com/office/officeart/2008/layout/LinedList"/>
    <dgm:cxn modelId="{BD8D88C6-0533-445A-9A3E-19D2FC24F6E7}" type="presParOf" srcId="{4B26384D-0E51-48F1-8871-96BB713E31C3}" destId="{9FDEF8ED-77F9-4784-BDD9-04A5BB115C8D}" srcOrd="21" destOrd="0" presId="urn:microsoft.com/office/officeart/2008/layout/LinedList"/>
    <dgm:cxn modelId="{A28E4437-AD18-483F-8D71-8689D880CB9C}" type="presParOf" srcId="{9FDEF8ED-77F9-4784-BDD9-04A5BB115C8D}" destId="{01671DFD-718D-4A54-9AD6-5F3928280572}" srcOrd="0" destOrd="0" presId="urn:microsoft.com/office/officeart/2008/layout/LinedList"/>
    <dgm:cxn modelId="{3CCBF9E3-6B7D-4A1F-B929-E8F407FC52AC}" type="presParOf" srcId="{9FDEF8ED-77F9-4784-BDD9-04A5BB115C8D}" destId="{D77BB9C4-C99D-434C-99FE-B5750EE2EF54}"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F788E-64BC-4760-A390-093E9DCFD7E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D25A18A-D27E-43AC-AAF4-E0FC9435A5DE}">
      <dgm:prSet phldrT="[Text]"/>
      <dgm:spPr/>
      <dgm:t>
        <a:bodyPr/>
        <a:lstStyle/>
        <a:p>
          <a:r>
            <a:rPr lang="en-US" b="1" dirty="0">
              <a:solidFill>
                <a:srgbClr val="FFFF00"/>
              </a:solidFill>
            </a:rPr>
            <a:t>Mentee</a:t>
          </a:r>
          <a:r>
            <a:rPr lang="en-US" dirty="0"/>
            <a:t> </a:t>
          </a:r>
          <a:r>
            <a:rPr lang="en-US" b="1" dirty="0">
              <a:solidFill>
                <a:srgbClr val="FFFF00"/>
              </a:solidFill>
            </a:rPr>
            <a:t>College Team</a:t>
          </a:r>
        </a:p>
      </dgm:t>
    </dgm:pt>
    <dgm:pt modelId="{2892BA45-ADA5-4DE8-BD15-C489260E9E85}" type="parTrans" cxnId="{4410F82A-DEA8-4247-861B-3BC64DD52928}">
      <dgm:prSet/>
      <dgm:spPr/>
      <dgm:t>
        <a:bodyPr/>
        <a:lstStyle/>
        <a:p>
          <a:endParaRPr lang="en-US"/>
        </a:p>
      </dgm:t>
    </dgm:pt>
    <dgm:pt modelId="{4377BE1A-F5FE-4592-963D-D7F139909F7A}" type="sibTrans" cxnId="{4410F82A-DEA8-4247-861B-3BC64DD52928}">
      <dgm:prSet/>
      <dgm:spPr/>
      <dgm:t>
        <a:bodyPr/>
        <a:lstStyle/>
        <a:p>
          <a:endParaRPr lang="en-US"/>
        </a:p>
      </dgm:t>
    </dgm:pt>
    <dgm:pt modelId="{08752218-CE08-4B5B-8362-EAEA56F8770F}">
      <dgm:prSet phldrT="[Text]"/>
      <dgm:spPr/>
      <dgm:t>
        <a:bodyPr/>
        <a:lstStyle/>
        <a:p>
          <a:r>
            <a:rPr lang="en-US" dirty="0"/>
            <a:t>Senior Administrators</a:t>
          </a:r>
        </a:p>
      </dgm:t>
    </dgm:pt>
    <dgm:pt modelId="{52E278C1-865F-4EA7-B03F-B5FCCFC4551D}" type="parTrans" cxnId="{C0D3C18B-FA92-441D-BA57-51A4E66685C4}">
      <dgm:prSet/>
      <dgm:spPr/>
      <dgm:t>
        <a:bodyPr/>
        <a:lstStyle/>
        <a:p>
          <a:endParaRPr lang="en-US"/>
        </a:p>
      </dgm:t>
    </dgm:pt>
    <dgm:pt modelId="{CC97C9C4-AF2F-45B0-BEA5-D3AB279030D1}" type="sibTrans" cxnId="{C0D3C18B-FA92-441D-BA57-51A4E66685C4}">
      <dgm:prSet/>
      <dgm:spPr/>
      <dgm:t>
        <a:bodyPr/>
        <a:lstStyle/>
        <a:p>
          <a:endParaRPr lang="en-US"/>
        </a:p>
      </dgm:t>
    </dgm:pt>
    <dgm:pt modelId="{9AE3DD05-0C6C-4F10-9CA4-A3B0A8AE460C}">
      <dgm:prSet phldrT="[Text]"/>
      <dgm:spPr/>
      <dgm:t>
        <a:bodyPr/>
        <a:lstStyle/>
        <a:p>
          <a:r>
            <a:rPr lang="en-US" dirty="0"/>
            <a:t>Staff (grant personnel, if possible)</a:t>
          </a:r>
        </a:p>
      </dgm:t>
    </dgm:pt>
    <dgm:pt modelId="{B0CB6026-77F2-4F89-9892-65618984521F}" type="parTrans" cxnId="{4E86819B-5973-4BF7-A975-10B1043A4593}">
      <dgm:prSet/>
      <dgm:spPr/>
      <dgm:t>
        <a:bodyPr/>
        <a:lstStyle/>
        <a:p>
          <a:endParaRPr lang="en-US"/>
        </a:p>
      </dgm:t>
    </dgm:pt>
    <dgm:pt modelId="{59D60D5A-C50C-4BD8-B897-E5E44254DA1A}" type="sibTrans" cxnId="{4E86819B-5973-4BF7-A975-10B1043A4593}">
      <dgm:prSet/>
      <dgm:spPr/>
      <dgm:t>
        <a:bodyPr/>
        <a:lstStyle/>
        <a:p>
          <a:endParaRPr lang="en-US"/>
        </a:p>
      </dgm:t>
    </dgm:pt>
    <dgm:pt modelId="{4795913D-EE50-49AC-AD73-99E28AF71926}">
      <dgm:prSet phldrT="[Text]"/>
      <dgm:spPr/>
      <dgm:t>
        <a:bodyPr/>
        <a:lstStyle/>
        <a:p>
          <a:r>
            <a:rPr lang="en-US" dirty="0"/>
            <a:t>Multidisciplinary Faculty</a:t>
          </a:r>
        </a:p>
      </dgm:t>
    </dgm:pt>
    <dgm:pt modelId="{63576F82-CD46-406D-BE43-5E62328D2397}" type="parTrans" cxnId="{65813804-B46E-45F0-B89B-CFBB4C0290D6}">
      <dgm:prSet/>
      <dgm:spPr/>
      <dgm:t>
        <a:bodyPr/>
        <a:lstStyle/>
        <a:p>
          <a:endParaRPr lang="en-US"/>
        </a:p>
      </dgm:t>
    </dgm:pt>
    <dgm:pt modelId="{F0FF9003-0A1A-4170-92F0-25B68D55842B}" type="sibTrans" cxnId="{65813804-B46E-45F0-B89B-CFBB4C0290D6}">
      <dgm:prSet/>
      <dgm:spPr/>
      <dgm:t>
        <a:bodyPr/>
        <a:lstStyle/>
        <a:p>
          <a:endParaRPr lang="en-US"/>
        </a:p>
      </dgm:t>
    </dgm:pt>
    <dgm:pt modelId="{C9E7D14E-7234-45F8-B0E2-2AB68ADB87E4}" type="pres">
      <dgm:prSet presAssocID="{5AFF788E-64BC-4760-A390-093E9DCFD7EA}" presName="cycle" presStyleCnt="0">
        <dgm:presLayoutVars>
          <dgm:chMax val="1"/>
          <dgm:dir/>
          <dgm:animLvl val="ctr"/>
          <dgm:resizeHandles val="exact"/>
        </dgm:presLayoutVars>
      </dgm:prSet>
      <dgm:spPr/>
    </dgm:pt>
    <dgm:pt modelId="{45AA8CBC-F9C0-4F58-A290-5E9D363A1186}" type="pres">
      <dgm:prSet presAssocID="{DD25A18A-D27E-43AC-AAF4-E0FC9435A5DE}" presName="centerShape" presStyleLbl="node0" presStyleIdx="0" presStyleCnt="1"/>
      <dgm:spPr/>
    </dgm:pt>
    <dgm:pt modelId="{BBA94F60-812B-4D67-B04A-0A7C5CCFC17C}" type="pres">
      <dgm:prSet presAssocID="{52E278C1-865F-4EA7-B03F-B5FCCFC4551D}" presName="parTrans" presStyleLbl="bgSibTrans2D1" presStyleIdx="0" presStyleCnt="3"/>
      <dgm:spPr/>
    </dgm:pt>
    <dgm:pt modelId="{C58F8AAF-A494-4188-A029-F7E4EC89CE51}" type="pres">
      <dgm:prSet presAssocID="{08752218-CE08-4B5B-8362-EAEA56F8770F}" presName="node" presStyleLbl="node1" presStyleIdx="0" presStyleCnt="3">
        <dgm:presLayoutVars>
          <dgm:bulletEnabled val="1"/>
        </dgm:presLayoutVars>
      </dgm:prSet>
      <dgm:spPr/>
    </dgm:pt>
    <dgm:pt modelId="{4308F445-9015-48FF-8992-9BB24EF1094B}" type="pres">
      <dgm:prSet presAssocID="{B0CB6026-77F2-4F89-9892-65618984521F}" presName="parTrans" presStyleLbl="bgSibTrans2D1" presStyleIdx="1" presStyleCnt="3"/>
      <dgm:spPr/>
    </dgm:pt>
    <dgm:pt modelId="{91D6413A-73DD-42FA-AB76-7C34DE87E957}" type="pres">
      <dgm:prSet presAssocID="{9AE3DD05-0C6C-4F10-9CA4-A3B0A8AE460C}" presName="node" presStyleLbl="node1" presStyleIdx="1" presStyleCnt="3">
        <dgm:presLayoutVars>
          <dgm:bulletEnabled val="1"/>
        </dgm:presLayoutVars>
      </dgm:prSet>
      <dgm:spPr/>
    </dgm:pt>
    <dgm:pt modelId="{7F95DFF5-2B8E-4FA4-B3EB-F8D768033719}" type="pres">
      <dgm:prSet presAssocID="{63576F82-CD46-406D-BE43-5E62328D2397}" presName="parTrans" presStyleLbl="bgSibTrans2D1" presStyleIdx="2" presStyleCnt="3"/>
      <dgm:spPr/>
    </dgm:pt>
    <dgm:pt modelId="{17168E4B-61CA-426C-A722-4534E3AAF4ED}" type="pres">
      <dgm:prSet presAssocID="{4795913D-EE50-49AC-AD73-99E28AF71926}" presName="node" presStyleLbl="node1" presStyleIdx="2" presStyleCnt="3">
        <dgm:presLayoutVars>
          <dgm:bulletEnabled val="1"/>
        </dgm:presLayoutVars>
      </dgm:prSet>
      <dgm:spPr/>
    </dgm:pt>
  </dgm:ptLst>
  <dgm:cxnLst>
    <dgm:cxn modelId="{65813804-B46E-45F0-B89B-CFBB4C0290D6}" srcId="{DD25A18A-D27E-43AC-AAF4-E0FC9435A5DE}" destId="{4795913D-EE50-49AC-AD73-99E28AF71926}" srcOrd="2" destOrd="0" parTransId="{63576F82-CD46-406D-BE43-5E62328D2397}" sibTransId="{F0FF9003-0A1A-4170-92F0-25B68D55842B}"/>
    <dgm:cxn modelId="{4410F82A-DEA8-4247-861B-3BC64DD52928}" srcId="{5AFF788E-64BC-4760-A390-093E9DCFD7EA}" destId="{DD25A18A-D27E-43AC-AAF4-E0FC9435A5DE}" srcOrd="0" destOrd="0" parTransId="{2892BA45-ADA5-4DE8-BD15-C489260E9E85}" sibTransId="{4377BE1A-F5FE-4592-963D-D7F139909F7A}"/>
    <dgm:cxn modelId="{B6C5CF43-1F78-4736-9482-2C97FD5A0CDB}" type="presOf" srcId="{52E278C1-865F-4EA7-B03F-B5FCCFC4551D}" destId="{BBA94F60-812B-4D67-B04A-0A7C5CCFC17C}" srcOrd="0" destOrd="0" presId="urn:microsoft.com/office/officeart/2005/8/layout/radial4"/>
    <dgm:cxn modelId="{2BE6AB54-2E9C-4A5C-89BB-F37ACF8825CD}" type="presOf" srcId="{9AE3DD05-0C6C-4F10-9CA4-A3B0A8AE460C}" destId="{91D6413A-73DD-42FA-AB76-7C34DE87E957}" srcOrd="0" destOrd="0" presId="urn:microsoft.com/office/officeart/2005/8/layout/radial4"/>
    <dgm:cxn modelId="{C0D3C18B-FA92-441D-BA57-51A4E66685C4}" srcId="{DD25A18A-D27E-43AC-AAF4-E0FC9435A5DE}" destId="{08752218-CE08-4B5B-8362-EAEA56F8770F}" srcOrd="0" destOrd="0" parTransId="{52E278C1-865F-4EA7-B03F-B5FCCFC4551D}" sibTransId="{CC97C9C4-AF2F-45B0-BEA5-D3AB279030D1}"/>
    <dgm:cxn modelId="{43BEE491-771F-4DC9-AF56-BE83A35E3EF0}" type="presOf" srcId="{08752218-CE08-4B5B-8362-EAEA56F8770F}" destId="{C58F8AAF-A494-4188-A029-F7E4EC89CE51}" srcOrd="0" destOrd="0" presId="urn:microsoft.com/office/officeart/2005/8/layout/radial4"/>
    <dgm:cxn modelId="{4E86819B-5973-4BF7-A975-10B1043A4593}" srcId="{DD25A18A-D27E-43AC-AAF4-E0FC9435A5DE}" destId="{9AE3DD05-0C6C-4F10-9CA4-A3B0A8AE460C}" srcOrd="1" destOrd="0" parTransId="{B0CB6026-77F2-4F89-9892-65618984521F}" sibTransId="{59D60D5A-C50C-4BD8-B897-E5E44254DA1A}"/>
    <dgm:cxn modelId="{B09D7FA1-4383-4CA4-BE17-1E472CD9EB1B}" type="presOf" srcId="{4795913D-EE50-49AC-AD73-99E28AF71926}" destId="{17168E4B-61CA-426C-A722-4534E3AAF4ED}" srcOrd="0" destOrd="0" presId="urn:microsoft.com/office/officeart/2005/8/layout/radial4"/>
    <dgm:cxn modelId="{750CBDA7-F023-4CEA-B56B-D7240F2DF43A}" type="presOf" srcId="{63576F82-CD46-406D-BE43-5E62328D2397}" destId="{7F95DFF5-2B8E-4FA4-B3EB-F8D768033719}" srcOrd="0" destOrd="0" presId="urn:microsoft.com/office/officeart/2005/8/layout/radial4"/>
    <dgm:cxn modelId="{4F1A6AC0-8B3A-410C-BCE2-DD0A25F0F8E7}" type="presOf" srcId="{5AFF788E-64BC-4760-A390-093E9DCFD7EA}" destId="{C9E7D14E-7234-45F8-B0E2-2AB68ADB87E4}" srcOrd="0" destOrd="0" presId="urn:microsoft.com/office/officeart/2005/8/layout/radial4"/>
    <dgm:cxn modelId="{AB5DD3DD-CE3C-4290-9ADA-8C4F4DE9FE3D}" type="presOf" srcId="{DD25A18A-D27E-43AC-AAF4-E0FC9435A5DE}" destId="{45AA8CBC-F9C0-4F58-A290-5E9D363A1186}" srcOrd="0" destOrd="0" presId="urn:microsoft.com/office/officeart/2005/8/layout/radial4"/>
    <dgm:cxn modelId="{039A6EF8-0EF5-46F6-8242-C982EC7EB419}" type="presOf" srcId="{B0CB6026-77F2-4F89-9892-65618984521F}" destId="{4308F445-9015-48FF-8992-9BB24EF1094B}" srcOrd="0" destOrd="0" presId="urn:microsoft.com/office/officeart/2005/8/layout/radial4"/>
    <dgm:cxn modelId="{4460342D-CDA2-4380-8AA1-4D366553F3C3}" type="presParOf" srcId="{C9E7D14E-7234-45F8-B0E2-2AB68ADB87E4}" destId="{45AA8CBC-F9C0-4F58-A290-5E9D363A1186}" srcOrd="0" destOrd="0" presId="urn:microsoft.com/office/officeart/2005/8/layout/radial4"/>
    <dgm:cxn modelId="{D57E0B87-4F5F-41C6-806E-47E5D5DA3152}" type="presParOf" srcId="{C9E7D14E-7234-45F8-B0E2-2AB68ADB87E4}" destId="{BBA94F60-812B-4D67-B04A-0A7C5CCFC17C}" srcOrd="1" destOrd="0" presId="urn:microsoft.com/office/officeart/2005/8/layout/radial4"/>
    <dgm:cxn modelId="{8C7A83DF-A5A4-4CAB-8DD8-CA502C7630C8}" type="presParOf" srcId="{C9E7D14E-7234-45F8-B0E2-2AB68ADB87E4}" destId="{C58F8AAF-A494-4188-A029-F7E4EC89CE51}" srcOrd="2" destOrd="0" presId="urn:microsoft.com/office/officeart/2005/8/layout/radial4"/>
    <dgm:cxn modelId="{B15BF52D-6C2E-44F8-9A0A-16F547B58DEF}" type="presParOf" srcId="{C9E7D14E-7234-45F8-B0E2-2AB68ADB87E4}" destId="{4308F445-9015-48FF-8992-9BB24EF1094B}" srcOrd="3" destOrd="0" presId="urn:microsoft.com/office/officeart/2005/8/layout/radial4"/>
    <dgm:cxn modelId="{8DBD27E9-213E-4972-ACDE-8236F84BE4FC}" type="presParOf" srcId="{C9E7D14E-7234-45F8-B0E2-2AB68ADB87E4}" destId="{91D6413A-73DD-42FA-AB76-7C34DE87E957}" srcOrd="4" destOrd="0" presId="urn:microsoft.com/office/officeart/2005/8/layout/radial4"/>
    <dgm:cxn modelId="{86339581-3852-4800-8BB8-3892063283FB}" type="presParOf" srcId="{C9E7D14E-7234-45F8-B0E2-2AB68ADB87E4}" destId="{7F95DFF5-2B8E-4FA4-B3EB-F8D768033719}" srcOrd="5" destOrd="0" presId="urn:microsoft.com/office/officeart/2005/8/layout/radial4"/>
    <dgm:cxn modelId="{5E706117-5209-4366-8516-85509A7813C5}" type="presParOf" srcId="{C9E7D14E-7234-45F8-B0E2-2AB68ADB87E4}" destId="{17168E4B-61CA-426C-A722-4534E3AAF4ED}"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81B89-A1A9-457A-92FC-82C6EA55714D}" type="doc">
      <dgm:prSet loTypeId="urn:microsoft.com/office/officeart/2005/8/layout/process1" loCatId="process" qsTypeId="urn:microsoft.com/office/officeart/2005/8/quickstyle/simple1" qsCatId="simple" csTypeId="urn:microsoft.com/office/officeart/2005/8/colors/accent1_2" csCatId="accent1" phldr="1"/>
      <dgm:spPr/>
    </dgm:pt>
    <dgm:pt modelId="{7D532853-02BA-4160-AE59-A2FF9F362787}">
      <dgm:prSet phldrT="[Text]"/>
      <dgm:spPr/>
      <dgm:t>
        <a:bodyPr/>
        <a:lstStyle/>
        <a:p>
          <a:r>
            <a:rPr lang="en-US" dirty="0"/>
            <a:t>Prior to mentee college involvement with Project Vision </a:t>
          </a:r>
        </a:p>
      </dgm:t>
    </dgm:pt>
    <dgm:pt modelId="{0661F18D-77AC-491B-AD3C-24315B959121}" type="parTrans" cxnId="{98A11015-AE1F-4E82-B210-218646E0F511}">
      <dgm:prSet/>
      <dgm:spPr/>
      <dgm:t>
        <a:bodyPr/>
        <a:lstStyle/>
        <a:p>
          <a:endParaRPr lang="en-US"/>
        </a:p>
      </dgm:t>
    </dgm:pt>
    <dgm:pt modelId="{74F3A13E-2466-495E-9F21-7B16F2C62709}" type="sibTrans" cxnId="{98A11015-AE1F-4E82-B210-218646E0F511}">
      <dgm:prSet/>
      <dgm:spPr/>
      <dgm:t>
        <a:bodyPr/>
        <a:lstStyle/>
        <a:p>
          <a:endParaRPr lang="en-US" dirty="0"/>
        </a:p>
      </dgm:t>
    </dgm:pt>
    <dgm:pt modelId="{4B18675E-A934-4085-87BB-E61483766322}">
      <dgm:prSet/>
      <dgm:spPr/>
      <dgm:t>
        <a:bodyPr/>
        <a:lstStyle/>
        <a:p>
          <a:r>
            <a:rPr lang="en-US" dirty="0"/>
            <a:t>During the Project Vision collaboration with the mentee college </a:t>
          </a:r>
        </a:p>
      </dgm:t>
    </dgm:pt>
    <dgm:pt modelId="{964CFD45-64C9-43DE-B439-046C5E349DDC}" type="parTrans" cxnId="{B6861CF7-28FA-4632-A18C-C81E2F55B63B}">
      <dgm:prSet/>
      <dgm:spPr/>
      <dgm:t>
        <a:bodyPr/>
        <a:lstStyle/>
        <a:p>
          <a:endParaRPr lang="en-US"/>
        </a:p>
      </dgm:t>
    </dgm:pt>
    <dgm:pt modelId="{AE7DB04C-17B6-4A16-B4B3-674823EB9AF5}" type="sibTrans" cxnId="{B6861CF7-28FA-4632-A18C-C81E2F55B63B}">
      <dgm:prSet/>
      <dgm:spPr/>
      <dgm:t>
        <a:bodyPr/>
        <a:lstStyle/>
        <a:p>
          <a:endParaRPr lang="en-US" dirty="0"/>
        </a:p>
      </dgm:t>
    </dgm:pt>
    <dgm:pt modelId="{85EAD62E-5CA0-4CC1-AE8D-084A3666B87E}">
      <dgm:prSet/>
      <dgm:spPr/>
      <dgm:t>
        <a:bodyPr/>
        <a:lstStyle/>
        <a:p>
          <a:r>
            <a:rPr lang="en-US" dirty="0"/>
            <a:t>At the conclusion of the Project Vision collaboration with the mentee college </a:t>
          </a:r>
        </a:p>
      </dgm:t>
    </dgm:pt>
    <dgm:pt modelId="{1FB4CEF8-C9CF-4F4B-A6D4-A1F7316C9007}" type="parTrans" cxnId="{87E582D3-AE0D-4168-ACCA-5EFD04C83A69}">
      <dgm:prSet/>
      <dgm:spPr/>
      <dgm:t>
        <a:bodyPr/>
        <a:lstStyle/>
        <a:p>
          <a:endParaRPr lang="en-US"/>
        </a:p>
      </dgm:t>
    </dgm:pt>
    <dgm:pt modelId="{00C0F059-6385-4C9A-9AA4-C21F047F4269}" type="sibTrans" cxnId="{87E582D3-AE0D-4168-ACCA-5EFD04C83A69}">
      <dgm:prSet/>
      <dgm:spPr/>
      <dgm:t>
        <a:bodyPr/>
        <a:lstStyle/>
        <a:p>
          <a:endParaRPr lang="en-US"/>
        </a:p>
      </dgm:t>
    </dgm:pt>
    <dgm:pt modelId="{0775A922-E6EA-474C-A974-582AD8C9962E}" type="pres">
      <dgm:prSet presAssocID="{F9D81B89-A1A9-457A-92FC-82C6EA55714D}" presName="Name0" presStyleCnt="0">
        <dgm:presLayoutVars>
          <dgm:dir/>
          <dgm:resizeHandles val="exact"/>
        </dgm:presLayoutVars>
      </dgm:prSet>
      <dgm:spPr/>
    </dgm:pt>
    <dgm:pt modelId="{F707843C-115D-45AD-8A19-6859BCC0D388}" type="pres">
      <dgm:prSet presAssocID="{7D532853-02BA-4160-AE59-A2FF9F362787}" presName="node" presStyleLbl="node1" presStyleIdx="0" presStyleCnt="3">
        <dgm:presLayoutVars>
          <dgm:bulletEnabled val="1"/>
        </dgm:presLayoutVars>
      </dgm:prSet>
      <dgm:spPr/>
    </dgm:pt>
    <dgm:pt modelId="{7744E2E2-3B40-4521-9F25-7A86318539DF}" type="pres">
      <dgm:prSet presAssocID="{74F3A13E-2466-495E-9F21-7B16F2C62709}" presName="sibTrans" presStyleLbl="sibTrans2D1" presStyleIdx="0" presStyleCnt="2"/>
      <dgm:spPr/>
    </dgm:pt>
    <dgm:pt modelId="{5526BE46-7DEB-433E-9EC9-45C9E634796E}" type="pres">
      <dgm:prSet presAssocID="{74F3A13E-2466-495E-9F21-7B16F2C62709}" presName="connectorText" presStyleLbl="sibTrans2D1" presStyleIdx="0" presStyleCnt="2"/>
      <dgm:spPr/>
    </dgm:pt>
    <dgm:pt modelId="{7268FF13-E2B4-46DD-B9E3-F254B086B12F}" type="pres">
      <dgm:prSet presAssocID="{4B18675E-A934-4085-87BB-E61483766322}" presName="node" presStyleLbl="node1" presStyleIdx="1" presStyleCnt="3">
        <dgm:presLayoutVars>
          <dgm:bulletEnabled val="1"/>
        </dgm:presLayoutVars>
      </dgm:prSet>
      <dgm:spPr/>
    </dgm:pt>
    <dgm:pt modelId="{8ADD74D3-9898-42DB-892F-8987423573F7}" type="pres">
      <dgm:prSet presAssocID="{AE7DB04C-17B6-4A16-B4B3-674823EB9AF5}" presName="sibTrans" presStyleLbl="sibTrans2D1" presStyleIdx="1" presStyleCnt="2"/>
      <dgm:spPr/>
    </dgm:pt>
    <dgm:pt modelId="{462BF4B7-08F9-4BC1-BA69-489EBCF9CFE8}" type="pres">
      <dgm:prSet presAssocID="{AE7DB04C-17B6-4A16-B4B3-674823EB9AF5}" presName="connectorText" presStyleLbl="sibTrans2D1" presStyleIdx="1" presStyleCnt="2"/>
      <dgm:spPr/>
    </dgm:pt>
    <dgm:pt modelId="{84170FE9-82A2-472C-A485-1D7102754B5A}" type="pres">
      <dgm:prSet presAssocID="{85EAD62E-5CA0-4CC1-AE8D-084A3666B87E}" presName="node" presStyleLbl="node1" presStyleIdx="2" presStyleCnt="3">
        <dgm:presLayoutVars>
          <dgm:bulletEnabled val="1"/>
        </dgm:presLayoutVars>
      </dgm:prSet>
      <dgm:spPr/>
    </dgm:pt>
  </dgm:ptLst>
  <dgm:cxnLst>
    <dgm:cxn modelId="{98A11015-AE1F-4E82-B210-218646E0F511}" srcId="{F9D81B89-A1A9-457A-92FC-82C6EA55714D}" destId="{7D532853-02BA-4160-AE59-A2FF9F362787}" srcOrd="0" destOrd="0" parTransId="{0661F18D-77AC-491B-AD3C-24315B959121}" sibTransId="{74F3A13E-2466-495E-9F21-7B16F2C62709}"/>
    <dgm:cxn modelId="{6B1BBB24-D1B2-4311-9B68-E51E652A72A1}" type="presOf" srcId="{74F3A13E-2466-495E-9F21-7B16F2C62709}" destId="{5526BE46-7DEB-433E-9EC9-45C9E634796E}" srcOrd="1" destOrd="0" presId="urn:microsoft.com/office/officeart/2005/8/layout/process1"/>
    <dgm:cxn modelId="{A272E537-A428-4D62-A1FC-CC9DEF9AC38D}" type="presOf" srcId="{4B18675E-A934-4085-87BB-E61483766322}" destId="{7268FF13-E2B4-46DD-B9E3-F254B086B12F}" srcOrd="0" destOrd="0" presId="urn:microsoft.com/office/officeart/2005/8/layout/process1"/>
    <dgm:cxn modelId="{C2E62B68-4237-463D-A8DE-FB88EFB0FC86}" type="presOf" srcId="{AE7DB04C-17B6-4A16-B4B3-674823EB9AF5}" destId="{462BF4B7-08F9-4BC1-BA69-489EBCF9CFE8}" srcOrd="1" destOrd="0" presId="urn:microsoft.com/office/officeart/2005/8/layout/process1"/>
    <dgm:cxn modelId="{69507D71-73BE-498B-B58B-25EF6AABC7E0}" type="presOf" srcId="{74F3A13E-2466-495E-9F21-7B16F2C62709}" destId="{7744E2E2-3B40-4521-9F25-7A86318539DF}" srcOrd="0" destOrd="0" presId="urn:microsoft.com/office/officeart/2005/8/layout/process1"/>
    <dgm:cxn modelId="{DE4F0190-C49D-4B03-8E13-5154ECAB1D7D}" type="presOf" srcId="{F9D81B89-A1A9-457A-92FC-82C6EA55714D}" destId="{0775A922-E6EA-474C-A974-582AD8C9962E}" srcOrd="0" destOrd="0" presId="urn:microsoft.com/office/officeart/2005/8/layout/process1"/>
    <dgm:cxn modelId="{87E582D3-AE0D-4168-ACCA-5EFD04C83A69}" srcId="{F9D81B89-A1A9-457A-92FC-82C6EA55714D}" destId="{85EAD62E-5CA0-4CC1-AE8D-084A3666B87E}" srcOrd="2" destOrd="0" parTransId="{1FB4CEF8-C9CF-4F4B-A6D4-A1F7316C9007}" sibTransId="{00C0F059-6385-4C9A-9AA4-C21F047F4269}"/>
    <dgm:cxn modelId="{A394DBD6-0522-4888-9800-5C2A3A1F9D7E}" type="presOf" srcId="{AE7DB04C-17B6-4A16-B4B3-674823EB9AF5}" destId="{8ADD74D3-9898-42DB-892F-8987423573F7}" srcOrd="0" destOrd="0" presId="urn:microsoft.com/office/officeart/2005/8/layout/process1"/>
    <dgm:cxn modelId="{4EE2BFF1-490D-4A32-B919-CD881B0C76EB}" type="presOf" srcId="{85EAD62E-5CA0-4CC1-AE8D-084A3666B87E}" destId="{84170FE9-82A2-472C-A485-1D7102754B5A}" srcOrd="0" destOrd="0" presId="urn:microsoft.com/office/officeart/2005/8/layout/process1"/>
    <dgm:cxn modelId="{AC01EAF2-E4F0-40B8-A2BA-80C7DD3C3481}" type="presOf" srcId="{7D532853-02BA-4160-AE59-A2FF9F362787}" destId="{F707843C-115D-45AD-8A19-6859BCC0D388}" srcOrd="0" destOrd="0" presId="urn:microsoft.com/office/officeart/2005/8/layout/process1"/>
    <dgm:cxn modelId="{B6861CF7-28FA-4632-A18C-C81E2F55B63B}" srcId="{F9D81B89-A1A9-457A-92FC-82C6EA55714D}" destId="{4B18675E-A934-4085-87BB-E61483766322}" srcOrd="1" destOrd="0" parTransId="{964CFD45-64C9-43DE-B439-046C5E349DDC}" sibTransId="{AE7DB04C-17B6-4A16-B4B3-674823EB9AF5}"/>
    <dgm:cxn modelId="{E5EB82DA-69D2-4C2C-B0E7-C7EE99AC268E}" type="presParOf" srcId="{0775A922-E6EA-474C-A974-582AD8C9962E}" destId="{F707843C-115D-45AD-8A19-6859BCC0D388}" srcOrd="0" destOrd="0" presId="urn:microsoft.com/office/officeart/2005/8/layout/process1"/>
    <dgm:cxn modelId="{4C338866-E8FC-4AA6-9870-815150B06F10}" type="presParOf" srcId="{0775A922-E6EA-474C-A974-582AD8C9962E}" destId="{7744E2E2-3B40-4521-9F25-7A86318539DF}" srcOrd="1" destOrd="0" presId="urn:microsoft.com/office/officeart/2005/8/layout/process1"/>
    <dgm:cxn modelId="{B6F095BF-B635-4D53-AAA9-39F6AA3D30FD}" type="presParOf" srcId="{7744E2E2-3B40-4521-9F25-7A86318539DF}" destId="{5526BE46-7DEB-433E-9EC9-45C9E634796E}" srcOrd="0" destOrd="0" presId="urn:microsoft.com/office/officeart/2005/8/layout/process1"/>
    <dgm:cxn modelId="{F7B35B4D-7597-4F21-A372-4FC91631D3E1}" type="presParOf" srcId="{0775A922-E6EA-474C-A974-582AD8C9962E}" destId="{7268FF13-E2B4-46DD-B9E3-F254B086B12F}" srcOrd="2" destOrd="0" presId="urn:microsoft.com/office/officeart/2005/8/layout/process1"/>
    <dgm:cxn modelId="{AF2CC9AC-54C3-459C-BD8F-F1C1DD0189BC}" type="presParOf" srcId="{0775A922-E6EA-474C-A974-582AD8C9962E}" destId="{8ADD74D3-9898-42DB-892F-8987423573F7}" srcOrd="3" destOrd="0" presId="urn:microsoft.com/office/officeart/2005/8/layout/process1"/>
    <dgm:cxn modelId="{8DA2774B-42D8-42B6-9E7E-A0CA1930605A}" type="presParOf" srcId="{8ADD74D3-9898-42DB-892F-8987423573F7}" destId="{462BF4B7-08F9-4BC1-BA69-489EBCF9CFE8}" srcOrd="0" destOrd="0" presId="urn:microsoft.com/office/officeart/2005/8/layout/process1"/>
    <dgm:cxn modelId="{6A0CBEC6-AA3D-4A82-958D-7FAAA4897C25}" type="presParOf" srcId="{0775A922-E6EA-474C-A974-582AD8C9962E}" destId="{84170FE9-82A2-472C-A485-1D7102754B5A}"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559C77-682F-4B1D-8DD9-489464CE488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7D07C2D-E0CA-40D4-A7D9-A093E72A6051}">
      <dgm:prSet phldrT="[Text]"/>
      <dgm:spPr/>
      <dgm:t>
        <a:bodyPr/>
        <a:lstStyle/>
        <a:p>
          <a:r>
            <a:rPr lang="en-US" b="1" dirty="0">
              <a:latin typeface="+mn-lt"/>
            </a:rPr>
            <a:t>Critical Data Points</a:t>
          </a:r>
        </a:p>
      </dgm:t>
    </dgm:pt>
    <dgm:pt modelId="{496B33EE-3639-4C84-AB41-377F6E13D815}" type="parTrans" cxnId="{9F3B7EEE-B14B-4673-88AB-F7C2C13BFC75}">
      <dgm:prSet/>
      <dgm:spPr/>
      <dgm:t>
        <a:bodyPr/>
        <a:lstStyle/>
        <a:p>
          <a:endParaRPr lang="en-US"/>
        </a:p>
      </dgm:t>
    </dgm:pt>
    <dgm:pt modelId="{CD37EF2C-6094-4EA4-9824-72D34180A708}" type="sibTrans" cxnId="{9F3B7EEE-B14B-4673-88AB-F7C2C13BFC75}">
      <dgm:prSet/>
      <dgm:spPr/>
      <dgm:t>
        <a:bodyPr/>
        <a:lstStyle/>
        <a:p>
          <a:endParaRPr lang="en-US"/>
        </a:p>
      </dgm:t>
    </dgm:pt>
    <dgm:pt modelId="{9BD87087-7824-487E-8452-63BF3F2D2C87}">
      <dgm:prSet phldrT="[Text]"/>
      <dgm:spPr/>
      <dgm:t>
        <a:bodyPr/>
        <a:lstStyle/>
        <a:p>
          <a:pPr>
            <a:buFont typeface="Wingdings" panose="05000000000000000000" pitchFamily="2" charset="2"/>
            <a:buChar char="§"/>
          </a:pPr>
          <a:r>
            <a:rPr lang="en-US" dirty="0">
              <a:solidFill>
                <a:schemeClr val="bg1"/>
              </a:solidFill>
              <a:latin typeface="+mn-lt"/>
              <a:ea typeface="Times New Roman" panose="02020603050405020304" pitchFamily="18" charset="0"/>
            </a:rPr>
            <a:t>The baseline from which to measure change at each mentee college </a:t>
          </a:r>
          <a:endParaRPr lang="en-US" dirty="0">
            <a:solidFill>
              <a:schemeClr val="bg1"/>
            </a:solidFill>
            <a:latin typeface="+mn-lt"/>
          </a:endParaRPr>
        </a:p>
      </dgm:t>
    </dgm:pt>
    <dgm:pt modelId="{FB22A237-588F-4C72-B0A2-0890DD82A0C5}" type="parTrans" cxnId="{133404DA-A2A4-452E-BF2A-EC50A5BAFBB7}">
      <dgm:prSet/>
      <dgm:spPr/>
      <dgm:t>
        <a:bodyPr/>
        <a:lstStyle/>
        <a:p>
          <a:endParaRPr lang="en-US"/>
        </a:p>
      </dgm:t>
    </dgm:pt>
    <dgm:pt modelId="{A529966B-64A9-44D2-8DDC-C1B162742D30}" type="sibTrans" cxnId="{133404DA-A2A4-452E-BF2A-EC50A5BAFBB7}">
      <dgm:prSet/>
      <dgm:spPr/>
      <dgm:t>
        <a:bodyPr/>
        <a:lstStyle/>
        <a:p>
          <a:endParaRPr lang="en-US"/>
        </a:p>
      </dgm:t>
    </dgm:pt>
    <dgm:pt modelId="{5D3338A8-1701-428F-BA54-8C5179406957}">
      <dgm:prSet/>
      <dgm:spPr/>
      <dgm:t>
        <a:bodyPr/>
        <a:lstStyle/>
        <a:p>
          <a:pPr>
            <a:buFont typeface="Wingdings" panose="05000000000000000000" pitchFamily="2" charset="2"/>
            <a:buChar char="§"/>
          </a:pPr>
          <a:r>
            <a:rPr lang="en-US" dirty="0">
              <a:solidFill>
                <a:schemeClr val="bg1"/>
              </a:solidFill>
              <a:latin typeface="+mn-lt"/>
              <a:ea typeface="Times New Roman" panose="02020603050405020304" pitchFamily="18" charset="0"/>
            </a:rPr>
            <a:t>Capacity issues needed for the development and submission of NSF ATE proposals </a:t>
          </a:r>
        </a:p>
      </dgm:t>
    </dgm:pt>
    <dgm:pt modelId="{E549F4BC-C927-480D-ACB3-8094AD9B1A79}" type="parTrans" cxnId="{210278E3-CADA-4778-BCAF-B6A23AE7DE8A}">
      <dgm:prSet/>
      <dgm:spPr/>
      <dgm:t>
        <a:bodyPr/>
        <a:lstStyle/>
        <a:p>
          <a:endParaRPr lang="en-US"/>
        </a:p>
      </dgm:t>
    </dgm:pt>
    <dgm:pt modelId="{EC09E4B9-13E6-4F3F-9F86-0A5DD0041629}" type="sibTrans" cxnId="{210278E3-CADA-4778-BCAF-B6A23AE7DE8A}">
      <dgm:prSet/>
      <dgm:spPr/>
      <dgm:t>
        <a:bodyPr/>
        <a:lstStyle/>
        <a:p>
          <a:endParaRPr lang="en-US"/>
        </a:p>
      </dgm:t>
    </dgm:pt>
    <dgm:pt modelId="{326FE7B3-3855-4D23-BFD9-F3BAFEA752CA}">
      <dgm:prSet/>
      <dgm:spPr/>
      <dgm:t>
        <a:bodyPr/>
        <a:lstStyle/>
        <a:p>
          <a:pPr>
            <a:buFont typeface="Wingdings" panose="05000000000000000000" pitchFamily="2" charset="2"/>
            <a:buChar char="§"/>
          </a:pPr>
          <a:r>
            <a:rPr lang="en-US" dirty="0">
              <a:solidFill>
                <a:schemeClr val="bg1"/>
              </a:solidFill>
              <a:latin typeface="+mn-lt"/>
              <a:ea typeface="Times New Roman" panose="02020603050405020304" pitchFamily="18" charset="0"/>
            </a:rPr>
            <a:t>Gap discrepancies in perceptions between faculty and administrators that can be resolved through teamwork and effective communication </a:t>
          </a:r>
        </a:p>
      </dgm:t>
    </dgm:pt>
    <dgm:pt modelId="{D43F37DA-9DC6-412D-9C56-83267A9F460A}" type="parTrans" cxnId="{3C676015-7184-4DC3-81D0-1BB3709EFCA9}">
      <dgm:prSet/>
      <dgm:spPr/>
      <dgm:t>
        <a:bodyPr/>
        <a:lstStyle/>
        <a:p>
          <a:endParaRPr lang="en-US"/>
        </a:p>
      </dgm:t>
    </dgm:pt>
    <dgm:pt modelId="{D9706035-453B-4BAB-8A09-F8F89FA92884}" type="sibTrans" cxnId="{3C676015-7184-4DC3-81D0-1BB3709EFCA9}">
      <dgm:prSet/>
      <dgm:spPr/>
      <dgm:t>
        <a:bodyPr/>
        <a:lstStyle/>
        <a:p>
          <a:endParaRPr lang="en-US"/>
        </a:p>
      </dgm:t>
    </dgm:pt>
    <dgm:pt modelId="{BC6768A1-A1A4-4D50-A939-481E3E62217F}" type="pres">
      <dgm:prSet presAssocID="{DB559C77-682F-4B1D-8DD9-489464CE4888}" presName="Name0" presStyleCnt="0">
        <dgm:presLayoutVars>
          <dgm:dir/>
          <dgm:animLvl val="lvl"/>
          <dgm:resizeHandles val="exact"/>
        </dgm:presLayoutVars>
      </dgm:prSet>
      <dgm:spPr/>
    </dgm:pt>
    <dgm:pt modelId="{55846D0B-99C6-442F-B346-D23376FF12C3}" type="pres">
      <dgm:prSet presAssocID="{77D07C2D-E0CA-40D4-A7D9-A093E72A6051}" presName="linNode" presStyleCnt="0"/>
      <dgm:spPr/>
    </dgm:pt>
    <dgm:pt modelId="{60C1F9E7-6BF8-4AA7-B200-F787E438E4BC}" type="pres">
      <dgm:prSet presAssocID="{77D07C2D-E0CA-40D4-A7D9-A093E72A6051}" presName="parTx" presStyleLbl="revTx" presStyleIdx="0" presStyleCnt="1">
        <dgm:presLayoutVars>
          <dgm:chMax val="1"/>
          <dgm:bulletEnabled val="1"/>
        </dgm:presLayoutVars>
      </dgm:prSet>
      <dgm:spPr/>
    </dgm:pt>
    <dgm:pt modelId="{1D31C92A-B7DA-4709-A996-827AF855E84D}" type="pres">
      <dgm:prSet presAssocID="{77D07C2D-E0CA-40D4-A7D9-A093E72A6051}" presName="bracket" presStyleLbl="parChTrans1D1" presStyleIdx="0" presStyleCnt="1"/>
      <dgm:spPr/>
    </dgm:pt>
    <dgm:pt modelId="{B31548B9-C53C-4959-8363-28407A09CC1F}" type="pres">
      <dgm:prSet presAssocID="{77D07C2D-E0CA-40D4-A7D9-A093E72A6051}" presName="spH" presStyleCnt="0"/>
      <dgm:spPr/>
    </dgm:pt>
    <dgm:pt modelId="{21BEA982-3E52-41AB-A94C-663AAC18F0CD}" type="pres">
      <dgm:prSet presAssocID="{77D07C2D-E0CA-40D4-A7D9-A093E72A6051}" presName="desTx" presStyleLbl="node1" presStyleIdx="0" presStyleCnt="1" custLinFactNeighborX="2444" custLinFactNeighborY="-3695">
        <dgm:presLayoutVars>
          <dgm:bulletEnabled val="1"/>
        </dgm:presLayoutVars>
      </dgm:prSet>
      <dgm:spPr/>
    </dgm:pt>
  </dgm:ptLst>
  <dgm:cxnLst>
    <dgm:cxn modelId="{3C676015-7184-4DC3-81D0-1BB3709EFCA9}" srcId="{77D07C2D-E0CA-40D4-A7D9-A093E72A6051}" destId="{326FE7B3-3855-4D23-BFD9-F3BAFEA752CA}" srcOrd="2" destOrd="0" parTransId="{D43F37DA-9DC6-412D-9C56-83267A9F460A}" sibTransId="{D9706035-453B-4BAB-8A09-F8F89FA92884}"/>
    <dgm:cxn modelId="{6A5E3737-5D77-4B93-B041-57B577845CB7}" type="presOf" srcId="{326FE7B3-3855-4D23-BFD9-F3BAFEA752CA}" destId="{21BEA982-3E52-41AB-A94C-663AAC18F0CD}" srcOrd="0" destOrd="2" presId="urn:diagrams.loki3.com/BracketList"/>
    <dgm:cxn modelId="{0DFED85D-F21A-47A1-809E-B2B9B7D20048}" type="presOf" srcId="{5D3338A8-1701-428F-BA54-8C5179406957}" destId="{21BEA982-3E52-41AB-A94C-663AAC18F0CD}" srcOrd="0" destOrd="1" presId="urn:diagrams.loki3.com/BracketList"/>
    <dgm:cxn modelId="{60F08986-BB58-4F9A-A034-6364E17CD38F}" type="presOf" srcId="{9BD87087-7824-487E-8452-63BF3F2D2C87}" destId="{21BEA982-3E52-41AB-A94C-663AAC18F0CD}" srcOrd="0" destOrd="0" presId="urn:diagrams.loki3.com/BracketList"/>
    <dgm:cxn modelId="{38854EC5-38F5-4AA1-9B68-6783E301AA89}" type="presOf" srcId="{DB559C77-682F-4B1D-8DD9-489464CE4888}" destId="{BC6768A1-A1A4-4D50-A939-481E3E62217F}" srcOrd="0" destOrd="0" presId="urn:diagrams.loki3.com/BracketList"/>
    <dgm:cxn modelId="{C805DACD-5AE7-4FB5-9889-8881CCBE727C}" type="presOf" srcId="{77D07C2D-E0CA-40D4-A7D9-A093E72A6051}" destId="{60C1F9E7-6BF8-4AA7-B200-F787E438E4BC}" srcOrd="0" destOrd="0" presId="urn:diagrams.loki3.com/BracketList"/>
    <dgm:cxn modelId="{133404DA-A2A4-452E-BF2A-EC50A5BAFBB7}" srcId="{77D07C2D-E0CA-40D4-A7D9-A093E72A6051}" destId="{9BD87087-7824-487E-8452-63BF3F2D2C87}" srcOrd="0" destOrd="0" parTransId="{FB22A237-588F-4C72-B0A2-0890DD82A0C5}" sibTransId="{A529966B-64A9-44D2-8DDC-C1B162742D30}"/>
    <dgm:cxn modelId="{210278E3-CADA-4778-BCAF-B6A23AE7DE8A}" srcId="{77D07C2D-E0CA-40D4-A7D9-A093E72A6051}" destId="{5D3338A8-1701-428F-BA54-8C5179406957}" srcOrd="1" destOrd="0" parTransId="{E549F4BC-C927-480D-ACB3-8094AD9B1A79}" sibTransId="{EC09E4B9-13E6-4F3F-9F86-0A5DD0041629}"/>
    <dgm:cxn modelId="{9F3B7EEE-B14B-4673-88AB-F7C2C13BFC75}" srcId="{DB559C77-682F-4B1D-8DD9-489464CE4888}" destId="{77D07C2D-E0CA-40D4-A7D9-A093E72A6051}" srcOrd="0" destOrd="0" parTransId="{496B33EE-3639-4C84-AB41-377F6E13D815}" sibTransId="{CD37EF2C-6094-4EA4-9824-72D34180A708}"/>
    <dgm:cxn modelId="{C10C2015-F529-47B6-814F-3C621C55268B}" type="presParOf" srcId="{BC6768A1-A1A4-4D50-A939-481E3E62217F}" destId="{55846D0B-99C6-442F-B346-D23376FF12C3}" srcOrd="0" destOrd="0" presId="urn:diagrams.loki3.com/BracketList"/>
    <dgm:cxn modelId="{4E21F3EB-BABA-4EAC-8483-C5C90F03890E}" type="presParOf" srcId="{55846D0B-99C6-442F-B346-D23376FF12C3}" destId="{60C1F9E7-6BF8-4AA7-B200-F787E438E4BC}" srcOrd="0" destOrd="0" presId="urn:diagrams.loki3.com/BracketList"/>
    <dgm:cxn modelId="{B48D8228-C856-4470-AB18-33AA05938224}" type="presParOf" srcId="{55846D0B-99C6-442F-B346-D23376FF12C3}" destId="{1D31C92A-B7DA-4709-A996-827AF855E84D}" srcOrd="1" destOrd="0" presId="urn:diagrams.loki3.com/BracketList"/>
    <dgm:cxn modelId="{0A37EDD9-3696-49C1-8505-B271A5B5CE85}" type="presParOf" srcId="{55846D0B-99C6-442F-B346-D23376FF12C3}" destId="{B31548B9-C53C-4959-8363-28407A09CC1F}" srcOrd="2" destOrd="0" presId="urn:diagrams.loki3.com/BracketList"/>
    <dgm:cxn modelId="{14B06851-083C-45E5-98E3-1A9D8A184934}" type="presParOf" srcId="{55846D0B-99C6-442F-B346-D23376FF12C3}" destId="{21BEA982-3E52-41AB-A94C-663AAC18F0CD}"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AE74BA-561B-4C7F-A0B8-3B6596A8204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DEDC71F-AF52-4324-A419-88EA5532CB10}">
      <dgm:prSet phldrT="[Text]"/>
      <dgm:spPr/>
      <dgm:t>
        <a:bodyPr/>
        <a:lstStyle/>
        <a:p>
          <a:r>
            <a:rPr lang="en-US" dirty="0"/>
            <a:t>A</a:t>
          </a:r>
        </a:p>
      </dgm:t>
    </dgm:pt>
    <dgm:pt modelId="{37F75DF3-4E36-49D1-8141-E5D3AF7A18E4}" type="parTrans" cxnId="{78A86E6F-A3BF-40A4-A8E6-EDD597CFE918}">
      <dgm:prSet/>
      <dgm:spPr/>
      <dgm:t>
        <a:bodyPr/>
        <a:lstStyle/>
        <a:p>
          <a:endParaRPr lang="en-US"/>
        </a:p>
      </dgm:t>
    </dgm:pt>
    <dgm:pt modelId="{E78512F3-AA32-4671-A7FD-7B6395C5AA41}" type="sibTrans" cxnId="{78A86E6F-A3BF-40A4-A8E6-EDD597CFE918}">
      <dgm:prSet/>
      <dgm:spPr/>
      <dgm:t>
        <a:bodyPr/>
        <a:lstStyle/>
        <a:p>
          <a:endParaRPr lang="en-US"/>
        </a:p>
      </dgm:t>
    </dgm:pt>
    <dgm:pt modelId="{F9E8C779-FAE4-4675-B07B-B3B01E58D2F9}">
      <dgm:prSet phldrT="[Text]"/>
      <dgm:spPr/>
      <dgm:t>
        <a:bodyPr/>
        <a:lstStyle/>
        <a:p>
          <a:r>
            <a:rPr lang="en-US" dirty="0"/>
            <a:t>D</a:t>
          </a:r>
        </a:p>
      </dgm:t>
    </dgm:pt>
    <dgm:pt modelId="{7DF21210-72E3-4734-8B4D-FD2467921001}" type="parTrans" cxnId="{D36CB07B-6FA2-4573-AC59-F7195CBF9C28}">
      <dgm:prSet/>
      <dgm:spPr/>
      <dgm:t>
        <a:bodyPr/>
        <a:lstStyle/>
        <a:p>
          <a:endParaRPr lang="en-US"/>
        </a:p>
      </dgm:t>
    </dgm:pt>
    <dgm:pt modelId="{C6BEE578-9B2A-4151-B9D1-526B27532353}" type="sibTrans" cxnId="{D36CB07B-6FA2-4573-AC59-F7195CBF9C28}">
      <dgm:prSet/>
      <dgm:spPr/>
      <dgm:t>
        <a:bodyPr/>
        <a:lstStyle/>
        <a:p>
          <a:endParaRPr lang="en-US"/>
        </a:p>
      </dgm:t>
    </dgm:pt>
    <dgm:pt modelId="{90A36469-94BF-4A10-9574-BD115431CB93}">
      <dgm:prSet phldrT="[Text]"/>
      <dgm:spPr/>
      <dgm:t>
        <a:bodyPr/>
        <a:lstStyle/>
        <a:p>
          <a:r>
            <a:rPr lang="en-US" dirty="0"/>
            <a:t>K</a:t>
          </a:r>
        </a:p>
      </dgm:t>
    </dgm:pt>
    <dgm:pt modelId="{3AA224BB-4522-49E1-B8A8-D8ED72EBE183}" type="parTrans" cxnId="{F2C09E0B-1215-4937-A4AC-DD1122EAD156}">
      <dgm:prSet/>
      <dgm:spPr/>
      <dgm:t>
        <a:bodyPr/>
        <a:lstStyle/>
        <a:p>
          <a:endParaRPr lang="en-US"/>
        </a:p>
      </dgm:t>
    </dgm:pt>
    <dgm:pt modelId="{352AE80A-E2B5-4F17-A512-B0DF1B46CE5D}" type="sibTrans" cxnId="{F2C09E0B-1215-4937-A4AC-DD1122EAD156}">
      <dgm:prSet/>
      <dgm:spPr/>
      <dgm:t>
        <a:bodyPr/>
        <a:lstStyle/>
        <a:p>
          <a:endParaRPr lang="en-US"/>
        </a:p>
      </dgm:t>
    </dgm:pt>
    <dgm:pt modelId="{4F58B2D6-5D73-4390-B633-18244FFE9272}">
      <dgm:prSet phldrT="[Text]"/>
      <dgm:spPr/>
      <dgm:t>
        <a:bodyPr/>
        <a:lstStyle/>
        <a:p>
          <a:r>
            <a:rPr lang="en-US" dirty="0"/>
            <a:t>A</a:t>
          </a:r>
        </a:p>
      </dgm:t>
    </dgm:pt>
    <dgm:pt modelId="{FEA31E6F-8BEE-4309-80FD-35535A2E1FE5}" type="parTrans" cxnId="{45B94DEC-C3A9-4DE8-9ADE-F0CEB8767781}">
      <dgm:prSet/>
      <dgm:spPr/>
      <dgm:t>
        <a:bodyPr/>
        <a:lstStyle/>
        <a:p>
          <a:endParaRPr lang="en-US"/>
        </a:p>
      </dgm:t>
    </dgm:pt>
    <dgm:pt modelId="{7C2C6D2C-39FC-4CF7-A5F0-095FF072651D}" type="sibTrans" cxnId="{45B94DEC-C3A9-4DE8-9ADE-F0CEB8767781}">
      <dgm:prSet/>
      <dgm:spPr/>
      <dgm:t>
        <a:bodyPr/>
        <a:lstStyle/>
        <a:p>
          <a:endParaRPr lang="en-US"/>
        </a:p>
      </dgm:t>
    </dgm:pt>
    <dgm:pt modelId="{D2286C06-F7D7-40C1-925D-33E3C4DCCE57}">
      <dgm:prSet phldrT="[Text]"/>
      <dgm:spPr/>
      <dgm:t>
        <a:bodyPr/>
        <a:lstStyle/>
        <a:p>
          <a:r>
            <a:rPr lang="en-US" dirty="0"/>
            <a:t>R</a:t>
          </a:r>
        </a:p>
      </dgm:t>
    </dgm:pt>
    <dgm:pt modelId="{F7437E21-B1DC-40CC-BE24-4F552AA74263}" type="parTrans" cxnId="{E705FFD9-B7F9-4872-BB31-533E40524E8B}">
      <dgm:prSet/>
      <dgm:spPr/>
      <dgm:t>
        <a:bodyPr/>
        <a:lstStyle/>
        <a:p>
          <a:endParaRPr lang="en-US"/>
        </a:p>
      </dgm:t>
    </dgm:pt>
    <dgm:pt modelId="{D1FEC264-415B-4788-9E40-B481AC5FD295}" type="sibTrans" cxnId="{E705FFD9-B7F9-4872-BB31-533E40524E8B}">
      <dgm:prSet/>
      <dgm:spPr/>
      <dgm:t>
        <a:bodyPr/>
        <a:lstStyle/>
        <a:p>
          <a:endParaRPr lang="en-US"/>
        </a:p>
      </dgm:t>
    </dgm:pt>
    <dgm:pt modelId="{A50F240C-119F-4E9D-92EF-0139D2682728}">
      <dgm:prSet phldrT="[Text]"/>
      <dgm:spPr/>
      <dgm:t>
        <a:bodyPr/>
        <a:lstStyle/>
        <a:p>
          <a:r>
            <a:rPr lang="en-US" dirty="0"/>
            <a:t>Awareness  of the need for change</a:t>
          </a:r>
        </a:p>
      </dgm:t>
    </dgm:pt>
    <dgm:pt modelId="{6DA835CA-9E73-4197-A41E-2426DC84CA50}" type="parTrans" cxnId="{540758EF-F91D-447B-A089-6BF8E80E500C}">
      <dgm:prSet/>
      <dgm:spPr/>
      <dgm:t>
        <a:bodyPr/>
        <a:lstStyle/>
        <a:p>
          <a:endParaRPr lang="en-US"/>
        </a:p>
      </dgm:t>
    </dgm:pt>
    <dgm:pt modelId="{FA9BB2EA-BC58-41FB-B20E-61D28B8C8A1D}" type="sibTrans" cxnId="{540758EF-F91D-447B-A089-6BF8E80E500C}">
      <dgm:prSet/>
      <dgm:spPr/>
      <dgm:t>
        <a:bodyPr/>
        <a:lstStyle/>
        <a:p>
          <a:endParaRPr lang="en-US"/>
        </a:p>
      </dgm:t>
    </dgm:pt>
    <dgm:pt modelId="{6BDD1851-1966-4DEA-BC47-F800A21788F4}">
      <dgm:prSet phldrT="[Text]"/>
      <dgm:spPr/>
      <dgm:t>
        <a:bodyPr/>
        <a:lstStyle/>
        <a:p>
          <a:r>
            <a:rPr lang="en-US" dirty="0"/>
            <a:t>Desire to support change</a:t>
          </a:r>
        </a:p>
      </dgm:t>
    </dgm:pt>
    <dgm:pt modelId="{BA72437B-7E57-4350-AEFA-8BCC96F6EC18}" type="parTrans" cxnId="{E585AA11-8FC7-4F99-9F2C-5292B7B130A1}">
      <dgm:prSet/>
      <dgm:spPr/>
      <dgm:t>
        <a:bodyPr/>
        <a:lstStyle/>
        <a:p>
          <a:endParaRPr lang="en-US"/>
        </a:p>
      </dgm:t>
    </dgm:pt>
    <dgm:pt modelId="{9BEFEA2F-4CD2-45B1-8AD0-CAD74602CA31}" type="sibTrans" cxnId="{E585AA11-8FC7-4F99-9F2C-5292B7B130A1}">
      <dgm:prSet/>
      <dgm:spPr/>
      <dgm:t>
        <a:bodyPr/>
        <a:lstStyle/>
        <a:p>
          <a:endParaRPr lang="en-US"/>
        </a:p>
      </dgm:t>
    </dgm:pt>
    <dgm:pt modelId="{73586E06-0ACF-416B-97FC-FB44FEC763AD}">
      <dgm:prSet phldrT="[Text]"/>
      <dgm:spPr/>
      <dgm:t>
        <a:bodyPr/>
        <a:lstStyle/>
        <a:p>
          <a:r>
            <a:rPr lang="en-US" dirty="0"/>
            <a:t>Knowledge of how to change</a:t>
          </a:r>
        </a:p>
      </dgm:t>
    </dgm:pt>
    <dgm:pt modelId="{919CD440-74D6-45B1-B21E-08682F7903C6}" type="parTrans" cxnId="{9FF2F4EA-9F70-4405-80A7-CCF43FD98761}">
      <dgm:prSet/>
      <dgm:spPr/>
      <dgm:t>
        <a:bodyPr/>
        <a:lstStyle/>
        <a:p>
          <a:endParaRPr lang="en-US"/>
        </a:p>
      </dgm:t>
    </dgm:pt>
    <dgm:pt modelId="{036CF62C-6E7E-43EB-A831-59057951045D}" type="sibTrans" cxnId="{9FF2F4EA-9F70-4405-80A7-CCF43FD98761}">
      <dgm:prSet/>
      <dgm:spPr/>
      <dgm:t>
        <a:bodyPr/>
        <a:lstStyle/>
        <a:p>
          <a:endParaRPr lang="en-US"/>
        </a:p>
      </dgm:t>
    </dgm:pt>
    <dgm:pt modelId="{27BF0886-C1CA-4D8B-9CB3-6D736A986784}">
      <dgm:prSet phldrT="[Text]"/>
      <dgm:spPr/>
      <dgm:t>
        <a:bodyPr/>
        <a:lstStyle/>
        <a:p>
          <a:r>
            <a:rPr lang="en-US" dirty="0"/>
            <a:t>Ability to demonstrate skills and behaviors</a:t>
          </a:r>
        </a:p>
      </dgm:t>
    </dgm:pt>
    <dgm:pt modelId="{049E974C-038D-493E-818D-68CB034F0D19}" type="parTrans" cxnId="{A5820D8D-9D6B-4D5B-A9CD-5F0B87A4F9DC}">
      <dgm:prSet/>
      <dgm:spPr/>
      <dgm:t>
        <a:bodyPr/>
        <a:lstStyle/>
        <a:p>
          <a:endParaRPr lang="en-US"/>
        </a:p>
      </dgm:t>
    </dgm:pt>
    <dgm:pt modelId="{8B82BD9E-B6A2-4CCF-8C26-B46B18A814B9}" type="sibTrans" cxnId="{A5820D8D-9D6B-4D5B-A9CD-5F0B87A4F9DC}">
      <dgm:prSet/>
      <dgm:spPr/>
      <dgm:t>
        <a:bodyPr/>
        <a:lstStyle/>
        <a:p>
          <a:endParaRPr lang="en-US"/>
        </a:p>
      </dgm:t>
    </dgm:pt>
    <dgm:pt modelId="{FC2E2058-BE39-4217-A0EF-FB82F0A0CAAD}">
      <dgm:prSet phldrT="[Text]"/>
      <dgm:spPr/>
      <dgm:t>
        <a:bodyPr/>
        <a:lstStyle/>
        <a:p>
          <a:r>
            <a:rPr lang="en-US" dirty="0"/>
            <a:t>Reinforcement to make the change stick </a:t>
          </a:r>
        </a:p>
      </dgm:t>
    </dgm:pt>
    <dgm:pt modelId="{853A8AC9-041A-497B-96D0-73A6B0CC0DF0}" type="parTrans" cxnId="{AF6EB0FA-A3A8-47D2-9E80-DB08E0747F50}">
      <dgm:prSet/>
      <dgm:spPr/>
      <dgm:t>
        <a:bodyPr/>
        <a:lstStyle/>
        <a:p>
          <a:endParaRPr lang="en-US"/>
        </a:p>
      </dgm:t>
    </dgm:pt>
    <dgm:pt modelId="{49B61A49-6895-4090-AED8-4FEEC6B38A9F}" type="sibTrans" cxnId="{AF6EB0FA-A3A8-47D2-9E80-DB08E0747F50}">
      <dgm:prSet/>
      <dgm:spPr/>
      <dgm:t>
        <a:bodyPr/>
        <a:lstStyle/>
        <a:p>
          <a:endParaRPr lang="en-US"/>
        </a:p>
      </dgm:t>
    </dgm:pt>
    <dgm:pt modelId="{4323D2F4-D5D4-493C-ACD7-54198E7DA23F}" type="pres">
      <dgm:prSet presAssocID="{D1AE74BA-561B-4C7F-A0B8-3B6596A8204E}" presName="Name0" presStyleCnt="0">
        <dgm:presLayoutVars>
          <dgm:dir/>
          <dgm:animLvl val="lvl"/>
          <dgm:resizeHandles val="exact"/>
        </dgm:presLayoutVars>
      </dgm:prSet>
      <dgm:spPr/>
    </dgm:pt>
    <dgm:pt modelId="{90EC28A9-ED40-4D02-9865-160DB96204D8}" type="pres">
      <dgm:prSet presAssocID="{ADEDC71F-AF52-4324-A419-88EA5532CB10}" presName="linNode" presStyleCnt="0"/>
      <dgm:spPr/>
    </dgm:pt>
    <dgm:pt modelId="{44DBF7CC-8EED-4ABD-97D5-EE7FD8AE16BD}" type="pres">
      <dgm:prSet presAssocID="{ADEDC71F-AF52-4324-A419-88EA5532CB10}" presName="parentText" presStyleLbl="node1" presStyleIdx="0" presStyleCnt="5" custScaleX="65997">
        <dgm:presLayoutVars>
          <dgm:chMax val="1"/>
          <dgm:bulletEnabled val="1"/>
        </dgm:presLayoutVars>
      </dgm:prSet>
      <dgm:spPr/>
    </dgm:pt>
    <dgm:pt modelId="{FDDD3A3A-508B-4782-9B54-3CC773CA9BCD}" type="pres">
      <dgm:prSet presAssocID="{ADEDC71F-AF52-4324-A419-88EA5532CB10}" presName="descendantText" presStyleLbl="alignAccFollowNode1" presStyleIdx="0" presStyleCnt="5">
        <dgm:presLayoutVars>
          <dgm:bulletEnabled val="1"/>
        </dgm:presLayoutVars>
      </dgm:prSet>
      <dgm:spPr/>
    </dgm:pt>
    <dgm:pt modelId="{E6FBA8DE-BC80-4E71-A61A-593FA021EAD6}" type="pres">
      <dgm:prSet presAssocID="{E78512F3-AA32-4671-A7FD-7B6395C5AA41}" presName="sp" presStyleCnt="0"/>
      <dgm:spPr/>
    </dgm:pt>
    <dgm:pt modelId="{45292377-808A-42DB-932D-031B61B98FF6}" type="pres">
      <dgm:prSet presAssocID="{F9E8C779-FAE4-4675-B07B-B3B01E58D2F9}" presName="linNode" presStyleCnt="0"/>
      <dgm:spPr/>
    </dgm:pt>
    <dgm:pt modelId="{CFD661B4-8A20-4901-92E1-ED90AFFD73BE}" type="pres">
      <dgm:prSet presAssocID="{F9E8C779-FAE4-4675-B07B-B3B01E58D2F9}" presName="parentText" presStyleLbl="node1" presStyleIdx="1" presStyleCnt="5" custScaleX="65997">
        <dgm:presLayoutVars>
          <dgm:chMax val="1"/>
          <dgm:bulletEnabled val="1"/>
        </dgm:presLayoutVars>
      </dgm:prSet>
      <dgm:spPr/>
    </dgm:pt>
    <dgm:pt modelId="{9E8A37CC-8F65-4257-9E31-21804AE0ED5B}" type="pres">
      <dgm:prSet presAssocID="{F9E8C779-FAE4-4675-B07B-B3B01E58D2F9}" presName="descendantText" presStyleLbl="alignAccFollowNode1" presStyleIdx="1" presStyleCnt="5">
        <dgm:presLayoutVars>
          <dgm:bulletEnabled val="1"/>
        </dgm:presLayoutVars>
      </dgm:prSet>
      <dgm:spPr/>
    </dgm:pt>
    <dgm:pt modelId="{1182EB2D-3E6A-4A9A-9879-D8662300F4FA}" type="pres">
      <dgm:prSet presAssocID="{C6BEE578-9B2A-4151-B9D1-526B27532353}" presName="sp" presStyleCnt="0"/>
      <dgm:spPr/>
    </dgm:pt>
    <dgm:pt modelId="{69E154FD-4101-41F2-B122-0DF6D760B0F4}" type="pres">
      <dgm:prSet presAssocID="{90A36469-94BF-4A10-9574-BD115431CB93}" presName="linNode" presStyleCnt="0"/>
      <dgm:spPr/>
    </dgm:pt>
    <dgm:pt modelId="{A80CACBC-CDD4-4920-ACDE-E781B41488B1}" type="pres">
      <dgm:prSet presAssocID="{90A36469-94BF-4A10-9574-BD115431CB93}" presName="parentText" presStyleLbl="node1" presStyleIdx="2" presStyleCnt="5" custScaleX="65997">
        <dgm:presLayoutVars>
          <dgm:chMax val="1"/>
          <dgm:bulletEnabled val="1"/>
        </dgm:presLayoutVars>
      </dgm:prSet>
      <dgm:spPr/>
    </dgm:pt>
    <dgm:pt modelId="{437E82C6-A443-4FC7-A9C3-1A35164E6BFC}" type="pres">
      <dgm:prSet presAssocID="{90A36469-94BF-4A10-9574-BD115431CB93}" presName="descendantText" presStyleLbl="alignAccFollowNode1" presStyleIdx="2" presStyleCnt="5">
        <dgm:presLayoutVars>
          <dgm:bulletEnabled val="1"/>
        </dgm:presLayoutVars>
      </dgm:prSet>
      <dgm:spPr/>
    </dgm:pt>
    <dgm:pt modelId="{5A2BB0FD-45E4-45F0-A40D-E43FF74DF44C}" type="pres">
      <dgm:prSet presAssocID="{352AE80A-E2B5-4F17-A512-B0DF1B46CE5D}" presName="sp" presStyleCnt="0"/>
      <dgm:spPr/>
    </dgm:pt>
    <dgm:pt modelId="{69FB56C6-81CE-4C56-A66D-CBDADF46F4CC}" type="pres">
      <dgm:prSet presAssocID="{4F58B2D6-5D73-4390-B633-18244FFE9272}" presName="linNode" presStyleCnt="0"/>
      <dgm:spPr/>
    </dgm:pt>
    <dgm:pt modelId="{EEE39900-9A93-4C5F-8CF9-A17B99AADCA4}" type="pres">
      <dgm:prSet presAssocID="{4F58B2D6-5D73-4390-B633-18244FFE9272}" presName="parentText" presStyleLbl="node1" presStyleIdx="3" presStyleCnt="5" custScaleX="65997">
        <dgm:presLayoutVars>
          <dgm:chMax val="1"/>
          <dgm:bulletEnabled val="1"/>
        </dgm:presLayoutVars>
      </dgm:prSet>
      <dgm:spPr/>
    </dgm:pt>
    <dgm:pt modelId="{86D3413B-0144-402B-B94A-D4DBF8133845}" type="pres">
      <dgm:prSet presAssocID="{4F58B2D6-5D73-4390-B633-18244FFE9272}" presName="descendantText" presStyleLbl="alignAccFollowNode1" presStyleIdx="3" presStyleCnt="5">
        <dgm:presLayoutVars>
          <dgm:bulletEnabled val="1"/>
        </dgm:presLayoutVars>
      </dgm:prSet>
      <dgm:spPr/>
    </dgm:pt>
    <dgm:pt modelId="{A806134A-CF26-427A-B43E-6C861C272C90}" type="pres">
      <dgm:prSet presAssocID="{7C2C6D2C-39FC-4CF7-A5F0-095FF072651D}" presName="sp" presStyleCnt="0"/>
      <dgm:spPr/>
    </dgm:pt>
    <dgm:pt modelId="{536BCACE-8F6D-4603-B39D-9E6AED258601}" type="pres">
      <dgm:prSet presAssocID="{D2286C06-F7D7-40C1-925D-33E3C4DCCE57}" presName="linNode" presStyleCnt="0"/>
      <dgm:spPr/>
    </dgm:pt>
    <dgm:pt modelId="{3E81938F-CA22-4F57-A09D-244C9ADB0796}" type="pres">
      <dgm:prSet presAssocID="{D2286C06-F7D7-40C1-925D-33E3C4DCCE57}" presName="parentText" presStyleLbl="node1" presStyleIdx="4" presStyleCnt="5" custScaleX="65997">
        <dgm:presLayoutVars>
          <dgm:chMax val="1"/>
          <dgm:bulletEnabled val="1"/>
        </dgm:presLayoutVars>
      </dgm:prSet>
      <dgm:spPr/>
    </dgm:pt>
    <dgm:pt modelId="{FF64DF3A-8E2B-4BAC-BC4E-559EABE56709}" type="pres">
      <dgm:prSet presAssocID="{D2286C06-F7D7-40C1-925D-33E3C4DCCE57}" presName="descendantText" presStyleLbl="alignAccFollowNode1" presStyleIdx="4" presStyleCnt="5">
        <dgm:presLayoutVars>
          <dgm:bulletEnabled val="1"/>
        </dgm:presLayoutVars>
      </dgm:prSet>
      <dgm:spPr/>
    </dgm:pt>
  </dgm:ptLst>
  <dgm:cxnLst>
    <dgm:cxn modelId="{F2C09E0B-1215-4937-A4AC-DD1122EAD156}" srcId="{D1AE74BA-561B-4C7F-A0B8-3B6596A8204E}" destId="{90A36469-94BF-4A10-9574-BD115431CB93}" srcOrd="2" destOrd="0" parTransId="{3AA224BB-4522-49E1-B8A8-D8ED72EBE183}" sibTransId="{352AE80A-E2B5-4F17-A512-B0DF1B46CE5D}"/>
    <dgm:cxn modelId="{E585AA11-8FC7-4F99-9F2C-5292B7B130A1}" srcId="{F9E8C779-FAE4-4675-B07B-B3B01E58D2F9}" destId="{6BDD1851-1966-4DEA-BC47-F800A21788F4}" srcOrd="0" destOrd="0" parTransId="{BA72437B-7E57-4350-AEFA-8BCC96F6EC18}" sibTransId="{9BEFEA2F-4CD2-45B1-8AD0-CAD74602CA31}"/>
    <dgm:cxn modelId="{393D3E29-B4B4-41D2-8B61-73D5930AD151}" type="presOf" srcId="{D2286C06-F7D7-40C1-925D-33E3C4DCCE57}" destId="{3E81938F-CA22-4F57-A09D-244C9ADB0796}" srcOrd="0" destOrd="0" presId="urn:microsoft.com/office/officeart/2005/8/layout/vList5"/>
    <dgm:cxn modelId="{E8654832-8237-4E44-9292-951A3426250C}" type="presOf" srcId="{73586E06-0ACF-416B-97FC-FB44FEC763AD}" destId="{437E82C6-A443-4FC7-A9C3-1A35164E6BFC}" srcOrd="0" destOrd="0" presId="urn:microsoft.com/office/officeart/2005/8/layout/vList5"/>
    <dgm:cxn modelId="{78A86E6F-A3BF-40A4-A8E6-EDD597CFE918}" srcId="{D1AE74BA-561B-4C7F-A0B8-3B6596A8204E}" destId="{ADEDC71F-AF52-4324-A419-88EA5532CB10}" srcOrd="0" destOrd="0" parTransId="{37F75DF3-4E36-49D1-8141-E5D3AF7A18E4}" sibTransId="{E78512F3-AA32-4671-A7FD-7B6395C5AA41}"/>
    <dgm:cxn modelId="{C870F778-8846-4D0F-8338-8AB49CE20C8F}" type="presOf" srcId="{90A36469-94BF-4A10-9574-BD115431CB93}" destId="{A80CACBC-CDD4-4920-ACDE-E781B41488B1}" srcOrd="0" destOrd="0" presId="urn:microsoft.com/office/officeart/2005/8/layout/vList5"/>
    <dgm:cxn modelId="{D36CB07B-6FA2-4573-AC59-F7195CBF9C28}" srcId="{D1AE74BA-561B-4C7F-A0B8-3B6596A8204E}" destId="{F9E8C779-FAE4-4675-B07B-B3B01E58D2F9}" srcOrd="1" destOrd="0" parTransId="{7DF21210-72E3-4734-8B4D-FD2467921001}" sibTransId="{C6BEE578-9B2A-4151-B9D1-526B27532353}"/>
    <dgm:cxn modelId="{A5820D8D-9D6B-4D5B-A9CD-5F0B87A4F9DC}" srcId="{4F58B2D6-5D73-4390-B633-18244FFE9272}" destId="{27BF0886-C1CA-4D8B-9CB3-6D736A986784}" srcOrd="0" destOrd="0" parTransId="{049E974C-038D-493E-818D-68CB034F0D19}" sibTransId="{8B82BD9E-B6A2-4CCF-8C26-B46B18A814B9}"/>
    <dgm:cxn modelId="{A1D1F68F-9F68-4DF2-97FB-359689620D15}" type="presOf" srcId="{6BDD1851-1966-4DEA-BC47-F800A21788F4}" destId="{9E8A37CC-8F65-4257-9E31-21804AE0ED5B}" srcOrd="0" destOrd="0" presId="urn:microsoft.com/office/officeart/2005/8/layout/vList5"/>
    <dgm:cxn modelId="{87CCC6BE-8E53-4C26-BF1C-923DF67C20DD}" type="presOf" srcId="{FC2E2058-BE39-4217-A0EF-FB82F0A0CAAD}" destId="{FF64DF3A-8E2B-4BAC-BC4E-559EABE56709}" srcOrd="0" destOrd="0" presId="urn:microsoft.com/office/officeart/2005/8/layout/vList5"/>
    <dgm:cxn modelId="{4A703BCC-E0F7-4B02-8093-029E3DAB2DDB}" type="presOf" srcId="{4F58B2D6-5D73-4390-B633-18244FFE9272}" destId="{EEE39900-9A93-4C5F-8CF9-A17B99AADCA4}" srcOrd="0" destOrd="0" presId="urn:microsoft.com/office/officeart/2005/8/layout/vList5"/>
    <dgm:cxn modelId="{AE06F4D4-CBE3-40F8-AF94-79A5985BD7C4}" type="presOf" srcId="{F9E8C779-FAE4-4675-B07B-B3B01E58D2F9}" destId="{CFD661B4-8A20-4901-92E1-ED90AFFD73BE}" srcOrd="0" destOrd="0" presId="urn:microsoft.com/office/officeart/2005/8/layout/vList5"/>
    <dgm:cxn modelId="{E705FFD9-B7F9-4872-BB31-533E40524E8B}" srcId="{D1AE74BA-561B-4C7F-A0B8-3B6596A8204E}" destId="{D2286C06-F7D7-40C1-925D-33E3C4DCCE57}" srcOrd="4" destOrd="0" parTransId="{F7437E21-B1DC-40CC-BE24-4F552AA74263}" sibTransId="{D1FEC264-415B-4788-9E40-B481AC5FD295}"/>
    <dgm:cxn modelId="{3FBD80DF-99E8-48D0-944C-3F556A9D3987}" type="presOf" srcId="{D1AE74BA-561B-4C7F-A0B8-3B6596A8204E}" destId="{4323D2F4-D5D4-493C-ACD7-54198E7DA23F}" srcOrd="0" destOrd="0" presId="urn:microsoft.com/office/officeart/2005/8/layout/vList5"/>
    <dgm:cxn modelId="{58DCB8E7-F2A8-4BF4-BDA4-9326C3266CC3}" type="presOf" srcId="{ADEDC71F-AF52-4324-A419-88EA5532CB10}" destId="{44DBF7CC-8EED-4ABD-97D5-EE7FD8AE16BD}" srcOrd="0" destOrd="0" presId="urn:microsoft.com/office/officeart/2005/8/layout/vList5"/>
    <dgm:cxn modelId="{9FF2F4EA-9F70-4405-80A7-CCF43FD98761}" srcId="{90A36469-94BF-4A10-9574-BD115431CB93}" destId="{73586E06-0ACF-416B-97FC-FB44FEC763AD}" srcOrd="0" destOrd="0" parTransId="{919CD440-74D6-45B1-B21E-08682F7903C6}" sibTransId="{036CF62C-6E7E-43EB-A831-59057951045D}"/>
    <dgm:cxn modelId="{45B94DEC-C3A9-4DE8-9ADE-F0CEB8767781}" srcId="{D1AE74BA-561B-4C7F-A0B8-3B6596A8204E}" destId="{4F58B2D6-5D73-4390-B633-18244FFE9272}" srcOrd="3" destOrd="0" parTransId="{FEA31E6F-8BEE-4309-80FD-35535A2E1FE5}" sibTransId="{7C2C6D2C-39FC-4CF7-A5F0-095FF072651D}"/>
    <dgm:cxn modelId="{6AB6A7EE-C932-45BD-819B-0BA99D120BAB}" type="presOf" srcId="{27BF0886-C1CA-4D8B-9CB3-6D736A986784}" destId="{86D3413B-0144-402B-B94A-D4DBF8133845}" srcOrd="0" destOrd="0" presId="urn:microsoft.com/office/officeart/2005/8/layout/vList5"/>
    <dgm:cxn modelId="{540758EF-F91D-447B-A089-6BF8E80E500C}" srcId="{ADEDC71F-AF52-4324-A419-88EA5532CB10}" destId="{A50F240C-119F-4E9D-92EF-0139D2682728}" srcOrd="0" destOrd="0" parTransId="{6DA835CA-9E73-4197-A41E-2426DC84CA50}" sibTransId="{FA9BB2EA-BC58-41FB-B20E-61D28B8C8A1D}"/>
    <dgm:cxn modelId="{BFC376F1-06C9-4053-B101-096FB2EF7AA8}" type="presOf" srcId="{A50F240C-119F-4E9D-92EF-0139D2682728}" destId="{FDDD3A3A-508B-4782-9B54-3CC773CA9BCD}" srcOrd="0" destOrd="0" presId="urn:microsoft.com/office/officeart/2005/8/layout/vList5"/>
    <dgm:cxn modelId="{AF6EB0FA-A3A8-47D2-9E80-DB08E0747F50}" srcId="{D2286C06-F7D7-40C1-925D-33E3C4DCCE57}" destId="{FC2E2058-BE39-4217-A0EF-FB82F0A0CAAD}" srcOrd="0" destOrd="0" parTransId="{853A8AC9-041A-497B-96D0-73A6B0CC0DF0}" sibTransId="{49B61A49-6895-4090-AED8-4FEEC6B38A9F}"/>
    <dgm:cxn modelId="{7436D58F-ECE0-4761-9779-1AC5838DD9FE}" type="presParOf" srcId="{4323D2F4-D5D4-493C-ACD7-54198E7DA23F}" destId="{90EC28A9-ED40-4D02-9865-160DB96204D8}" srcOrd="0" destOrd="0" presId="urn:microsoft.com/office/officeart/2005/8/layout/vList5"/>
    <dgm:cxn modelId="{0D65524E-AC0C-4844-81A8-A3AADE74AB14}" type="presParOf" srcId="{90EC28A9-ED40-4D02-9865-160DB96204D8}" destId="{44DBF7CC-8EED-4ABD-97D5-EE7FD8AE16BD}" srcOrd="0" destOrd="0" presId="urn:microsoft.com/office/officeart/2005/8/layout/vList5"/>
    <dgm:cxn modelId="{EFD15A4E-CE26-4CED-A061-59B1337A9AE5}" type="presParOf" srcId="{90EC28A9-ED40-4D02-9865-160DB96204D8}" destId="{FDDD3A3A-508B-4782-9B54-3CC773CA9BCD}" srcOrd="1" destOrd="0" presId="urn:microsoft.com/office/officeart/2005/8/layout/vList5"/>
    <dgm:cxn modelId="{F9F72ADC-B7EE-482B-8381-15B94B22B71A}" type="presParOf" srcId="{4323D2F4-D5D4-493C-ACD7-54198E7DA23F}" destId="{E6FBA8DE-BC80-4E71-A61A-593FA021EAD6}" srcOrd="1" destOrd="0" presId="urn:microsoft.com/office/officeart/2005/8/layout/vList5"/>
    <dgm:cxn modelId="{C94854C7-7C7A-407A-8A7A-DF280D1DB90B}" type="presParOf" srcId="{4323D2F4-D5D4-493C-ACD7-54198E7DA23F}" destId="{45292377-808A-42DB-932D-031B61B98FF6}" srcOrd="2" destOrd="0" presId="urn:microsoft.com/office/officeart/2005/8/layout/vList5"/>
    <dgm:cxn modelId="{2A17A5AB-9811-4020-970D-14363953522A}" type="presParOf" srcId="{45292377-808A-42DB-932D-031B61B98FF6}" destId="{CFD661B4-8A20-4901-92E1-ED90AFFD73BE}" srcOrd="0" destOrd="0" presId="urn:microsoft.com/office/officeart/2005/8/layout/vList5"/>
    <dgm:cxn modelId="{57978453-69C7-4D01-B50F-3000C0AD4484}" type="presParOf" srcId="{45292377-808A-42DB-932D-031B61B98FF6}" destId="{9E8A37CC-8F65-4257-9E31-21804AE0ED5B}" srcOrd="1" destOrd="0" presId="urn:microsoft.com/office/officeart/2005/8/layout/vList5"/>
    <dgm:cxn modelId="{87C26A43-0B2B-4A7B-9AC2-EEB6FAAD6180}" type="presParOf" srcId="{4323D2F4-D5D4-493C-ACD7-54198E7DA23F}" destId="{1182EB2D-3E6A-4A9A-9879-D8662300F4FA}" srcOrd="3" destOrd="0" presId="urn:microsoft.com/office/officeart/2005/8/layout/vList5"/>
    <dgm:cxn modelId="{A29F335B-ADB6-43E7-A807-39524F2957E0}" type="presParOf" srcId="{4323D2F4-D5D4-493C-ACD7-54198E7DA23F}" destId="{69E154FD-4101-41F2-B122-0DF6D760B0F4}" srcOrd="4" destOrd="0" presId="urn:microsoft.com/office/officeart/2005/8/layout/vList5"/>
    <dgm:cxn modelId="{6EDDF5BA-9BC8-4012-B90E-209179C69B9A}" type="presParOf" srcId="{69E154FD-4101-41F2-B122-0DF6D760B0F4}" destId="{A80CACBC-CDD4-4920-ACDE-E781B41488B1}" srcOrd="0" destOrd="0" presId="urn:microsoft.com/office/officeart/2005/8/layout/vList5"/>
    <dgm:cxn modelId="{CF9365CE-5184-49C4-82D5-26F40A9292B8}" type="presParOf" srcId="{69E154FD-4101-41F2-B122-0DF6D760B0F4}" destId="{437E82C6-A443-4FC7-A9C3-1A35164E6BFC}" srcOrd="1" destOrd="0" presId="urn:microsoft.com/office/officeart/2005/8/layout/vList5"/>
    <dgm:cxn modelId="{826709A8-7FE3-4606-B1F9-BF6FB99A8CEF}" type="presParOf" srcId="{4323D2F4-D5D4-493C-ACD7-54198E7DA23F}" destId="{5A2BB0FD-45E4-45F0-A40D-E43FF74DF44C}" srcOrd="5" destOrd="0" presId="urn:microsoft.com/office/officeart/2005/8/layout/vList5"/>
    <dgm:cxn modelId="{C1A2F9DE-5396-4514-BF6E-18C750765F06}" type="presParOf" srcId="{4323D2F4-D5D4-493C-ACD7-54198E7DA23F}" destId="{69FB56C6-81CE-4C56-A66D-CBDADF46F4CC}" srcOrd="6" destOrd="0" presId="urn:microsoft.com/office/officeart/2005/8/layout/vList5"/>
    <dgm:cxn modelId="{EDBA3CD0-D15C-4433-94EB-8935EC25E94C}" type="presParOf" srcId="{69FB56C6-81CE-4C56-A66D-CBDADF46F4CC}" destId="{EEE39900-9A93-4C5F-8CF9-A17B99AADCA4}" srcOrd="0" destOrd="0" presId="urn:microsoft.com/office/officeart/2005/8/layout/vList5"/>
    <dgm:cxn modelId="{AF820F75-C16A-414E-84CD-A73D6A9BD369}" type="presParOf" srcId="{69FB56C6-81CE-4C56-A66D-CBDADF46F4CC}" destId="{86D3413B-0144-402B-B94A-D4DBF8133845}" srcOrd="1" destOrd="0" presId="urn:microsoft.com/office/officeart/2005/8/layout/vList5"/>
    <dgm:cxn modelId="{A40586C0-199D-4FC3-8193-46627B785E3B}" type="presParOf" srcId="{4323D2F4-D5D4-493C-ACD7-54198E7DA23F}" destId="{A806134A-CF26-427A-B43E-6C861C272C90}" srcOrd="7" destOrd="0" presId="urn:microsoft.com/office/officeart/2005/8/layout/vList5"/>
    <dgm:cxn modelId="{AD03C82F-52EA-4C0D-A8C1-87DB4989FC57}" type="presParOf" srcId="{4323D2F4-D5D4-493C-ACD7-54198E7DA23F}" destId="{536BCACE-8F6D-4603-B39D-9E6AED258601}" srcOrd="8" destOrd="0" presId="urn:microsoft.com/office/officeart/2005/8/layout/vList5"/>
    <dgm:cxn modelId="{92D62D54-72FE-469D-A159-E07C8E07F431}" type="presParOf" srcId="{536BCACE-8F6D-4603-B39D-9E6AED258601}" destId="{3E81938F-CA22-4F57-A09D-244C9ADB0796}" srcOrd="0" destOrd="0" presId="urn:microsoft.com/office/officeart/2005/8/layout/vList5"/>
    <dgm:cxn modelId="{710DF5AE-4AB4-43B2-8233-05C65EDE989A}" type="presParOf" srcId="{536BCACE-8F6D-4603-B39D-9E6AED258601}" destId="{FF64DF3A-8E2B-4BAC-BC4E-559EABE56709}"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DF163B-0FE5-4A50-8D19-481E657D83B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7BA7855-B3A5-4F39-8F62-5B92E44D1393}">
      <dgm:prSet phldrT="[Text]"/>
      <dgm:spPr/>
      <dgm:t>
        <a:bodyPr/>
        <a:lstStyle/>
        <a:p>
          <a:r>
            <a:rPr lang="en-US" dirty="0"/>
            <a:t>From current state, resistance to change, which is</a:t>
          </a:r>
        </a:p>
      </dgm:t>
    </dgm:pt>
    <dgm:pt modelId="{30C3F967-F56D-4AD7-A95D-6E693E373D04}" type="parTrans" cxnId="{8EF87E36-A5E9-4E8F-8F15-777C1E7539A9}">
      <dgm:prSet/>
      <dgm:spPr/>
      <dgm:t>
        <a:bodyPr/>
        <a:lstStyle/>
        <a:p>
          <a:endParaRPr lang="en-US"/>
        </a:p>
      </dgm:t>
    </dgm:pt>
    <dgm:pt modelId="{86CDDD00-3FAD-4AD4-9D40-496C1FCDEF78}" type="sibTrans" cxnId="{8EF87E36-A5E9-4E8F-8F15-777C1E7539A9}">
      <dgm:prSet/>
      <dgm:spPr/>
      <dgm:t>
        <a:bodyPr/>
        <a:lstStyle/>
        <a:p>
          <a:endParaRPr lang="en-US"/>
        </a:p>
      </dgm:t>
    </dgm:pt>
    <dgm:pt modelId="{56DCF74B-D7F2-4E25-B54A-1E81B2CC4A88}">
      <dgm:prSet phldrT="[Text]"/>
      <dgm:spPr/>
      <dgm:t>
        <a:bodyPr/>
        <a:lstStyle/>
        <a:p>
          <a:r>
            <a:rPr lang="en-US" dirty="0"/>
            <a:t>To desired or future state, which is </a:t>
          </a:r>
        </a:p>
      </dgm:t>
    </dgm:pt>
    <dgm:pt modelId="{DED783A0-BDCB-460D-8301-43BC0A91ED65}" type="parTrans" cxnId="{BA353809-8C7F-4C4E-B5B6-52BC671FAD67}">
      <dgm:prSet/>
      <dgm:spPr/>
      <dgm:t>
        <a:bodyPr/>
        <a:lstStyle/>
        <a:p>
          <a:endParaRPr lang="en-US"/>
        </a:p>
      </dgm:t>
    </dgm:pt>
    <dgm:pt modelId="{521E7459-5C26-4FFA-B5D8-DFD746DF05D4}" type="sibTrans" cxnId="{BA353809-8C7F-4C4E-B5B6-52BC671FAD67}">
      <dgm:prSet/>
      <dgm:spPr/>
      <dgm:t>
        <a:bodyPr/>
        <a:lstStyle/>
        <a:p>
          <a:endParaRPr lang="en-US"/>
        </a:p>
      </dgm:t>
    </dgm:pt>
    <dgm:pt modelId="{90964A44-AF82-4C86-B09D-65D46662BF01}">
      <dgm:prSet/>
      <dgm:spPr/>
      <dgm:t>
        <a:bodyPr/>
        <a:lstStyle/>
        <a:p>
          <a:r>
            <a:rPr lang="en-US" dirty="0"/>
            <a:t>(When the institution is not applying for NSF ATE, faculty are not incentivized, see no merit or value to do the work, very little cross campus collaboration &amp; cooperation, lack of faculty engagement, scarce talent/capacity, Board &amp; President who do not exhibit excitement,  or demonstrate a desire to champion/advocate, key faculty leaders  &amp; administrators who are not engaged in ideation, visioning, &amp; innovation, lack of spirit of entrepreneurship, lack of strategic approach to STEM capacity building, lack of key partnership &amp; collaboration with employers and industries, misalignment among various planning, &amp; lack of generative and strategic thinking.)  </a:t>
          </a:r>
        </a:p>
      </dgm:t>
    </dgm:pt>
    <dgm:pt modelId="{5C2FA7A9-7B34-43BD-A148-EBF2C9B374F3}" type="parTrans" cxnId="{F136C9F0-E250-4D0A-8745-D406592BEF56}">
      <dgm:prSet/>
      <dgm:spPr/>
      <dgm:t>
        <a:bodyPr/>
        <a:lstStyle/>
        <a:p>
          <a:endParaRPr lang="en-US"/>
        </a:p>
      </dgm:t>
    </dgm:pt>
    <dgm:pt modelId="{C56B9CC6-AA00-46EB-B416-64D9E920ED9E}" type="sibTrans" cxnId="{F136C9F0-E250-4D0A-8745-D406592BEF56}">
      <dgm:prSet/>
      <dgm:spPr/>
      <dgm:t>
        <a:bodyPr/>
        <a:lstStyle/>
        <a:p>
          <a:endParaRPr lang="en-US"/>
        </a:p>
      </dgm:t>
    </dgm:pt>
    <dgm:pt modelId="{F3798031-140C-4030-AA2D-7CAD4906DAE0}">
      <dgm:prSet/>
      <dgm:spPr/>
      <dgm:t>
        <a:bodyPr/>
        <a:lstStyle/>
        <a:p>
          <a:r>
            <a:rPr lang="en-US" dirty="0"/>
            <a:t>(When there is no resistance to change/embracing change, institution is applying for NSF ATE, faculty are incentivized, see merit or value to do the work, robust cross campus collaboration &amp; cooperation, active faculty engagement, institutional investment in talent &amp; capacity building, Board &amp; President who exhibit excitement &amp; are champions/advocates, key faculty leaders &amp; administrators who are engaged in ideation, visioning, &amp; innovation, a profound spirit of entrepreneurship, strategic approach to STEM capacity building, evidence of key partnership &amp; collaboration with employers and industries, alignment among various planning exists, &amp; generative &amp; strategic thinking are promoted.)  </a:t>
          </a:r>
        </a:p>
      </dgm:t>
    </dgm:pt>
    <dgm:pt modelId="{7B193933-A0B9-4FE5-B195-482E95B12457}" type="parTrans" cxnId="{C236CC0E-A85E-4721-B152-CA264B64B2ED}">
      <dgm:prSet/>
      <dgm:spPr/>
      <dgm:t>
        <a:bodyPr/>
        <a:lstStyle/>
        <a:p>
          <a:endParaRPr lang="en-US"/>
        </a:p>
      </dgm:t>
    </dgm:pt>
    <dgm:pt modelId="{203C6AC5-5D4F-402E-A423-347F5720A7D6}" type="sibTrans" cxnId="{C236CC0E-A85E-4721-B152-CA264B64B2ED}">
      <dgm:prSet/>
      <dgm:spPr/>
      <dgm:t>
        <a:bodyPr/>
        <a:lstStyle/>
        <a:p>
          <a:endParaRPr lang="en-US"/>
        </a:p>
      </dgm:t>
    </dgm:pt>
    <dgm:pt modelId="{0750AFC6-FDAE-45F1-B91B-DFAFE2BC653D}" type="pres">
      <dgm:prSet presAssocID="{D5DF163B-0FE5-4A50-8D19-481E657D83B2}" presName="Name0" presStyleCnt="0">
        <dgm:presLayoutVars>
          <dgm:dir/>
          <dgm:animLvl val="lvl"/>
          <dgm:resizeHandles val="exact"/>
        </dgm:presLayoutVars>
      </dgm:prSet>
      <dgm:spPr/>
    </dgm:pt>
    <dgm:pt modelId="{49831164-4E8D-4869-8510-67E601508B3E}" type="pres">
      <dgm:prSet presAssocID="{A7BA7855-B3A5-4F39-8F62-5B92E44D1393}" presName="composite" presStyleCnt="0"/>
      <dgm:spPr/>
    </dgm:pt>
    <dgm:pt modelId="{D4224211-CD53-495F-90F3-5149E8B09602}" type="pres">
      <dgm:prSet presAssocID="{A7BA7855-B3A5-4F39-8F62-5B92E44D1393}" presName="parTx" presStyleLbl="alignNode1" presStyleIdx="0" presStyleCnt="2">
        <dgm:presLayoutVars>
          <dgm:chMax val="0"/>
          <dgm:chPref val="0"/>
          <dgm:bulletEnabled val="1"/>
        </dgm:presLayoutVars>
      </dgm:prSet>
      <dgm:spPr/>
    </dgm:pt>
    <dgm:pt modelId="{C52ED041-5156-4BC5-B73F-79C0B043FF32}" type="pres">
      <dgm:prSet presAssocID="{A7BA7855-B3A5-4F39-8F62-5B92E44D1393}" presName="desTx" presStyleLbl="alignAccFollowNode1" presStyleIdx="0" presStyleCnt="2">
        <dgm:presLayoutVars>
          <dgm:bulletEnabled val="1"/>
        </dgm:presLayoutVars>
      </dgm:prSet>
      <dgm:spPr/>
    </dgm:pt>
    <dgm:pt modelId="{D3C49968-6CA2-46F5-84A6-87D5A99B1086}" type="pres">
      <dgm:prSet presAssocID="{86CDDD00-3FAD-4AD4-9D40-496C1FCDEF78}" presName="space" presStyleCnt="0"/>
      <dgm:spPr/>
    </dgm:pt>
    <dgm:pt modelId="{BF10AB57-B091-457D-AC41-95717DF28832}" type="pres">
      <dgm:prSet presAssocID="{56DCF74B-D7F2-4E25-B54A-1E81B2CC4A88}" presName="composite" presStyleCnt="0"/>
      <dgm:spPr/>
    </dgm:pt>
    <dgm:pt modelId="{74DBB783-738C-4749-92AD-7060FA9E2E92}" type="pres">
      <dgm:prSet presAssocID="{56DCF74B-D7F2-4E25-B54A-1E81B2CC4A88}" presName="parTx" presStyleLbl="alignNode1" presStyleIdx="1" presStyleCnt="2">
        <dgm:presLayoutVars>
          <dgm:chMax val="0"/>
          <dgm:chPref val="0"/>
          <dgm:bulletEnabled val="1"/>
        </dgm:presLayoutVars>
      </dgm:prSet>
      <dgm:spPr/>
    </dgm:pt>
    <dgm:pt modelId="{F4DEB6EE-8EBD-4619-BE09-02F8B072CCEC}" type="pres">
      <dgm:prSet presAssocID="{56DCF74B-D7F2-4E25-B54A-1E81B2CC4A88}" presName="desTx" presStyleLbl="alignAccFollowNode1" presStyleIdx="1" presStyleCnt="2">
        <dgm:presLayoutVars>
          <dgm:bulletEnabled val="1"/>
        </dgm:presLayoutVars>
      </dgm:prSet>
      <dgm:spPr/>
    </dgm:pt>
  </dgm:ptLst>
  <dgm:cxnLst>
    <dgm:cxn modelId="{B1C95F00-93A3-4673-B5B4-84BB2BE2EFAA}" type="presOf" srcId="{A7BA7855-B3A5-4F39-8F62-5B92E44D1393}" destId="{D4224211-CD53-495F-90F3-5149E8B09602}" srcOrd="0" destOrd="0" presId="urn:microsoft.com/office/officeart/2005/8/layout/hList1"/>
    <dgm:cxn modelId="{BA353809-8C7F-4C4E-B5B6-52BC671FAD67}" srcId="{D5DF163B-0FE5-4A50-8D19-481E657D83B2}" destId="{56DCF74B-D7F2-4E25-B54A-1E81B2CC4A88}" srcOrd="1" destOrd="0" parTransId="{DED783A0-BDCB-460D-8301-43BC0A91ED65}" sibTransId="{521E7459-5C26-4FFA-B5D8-DFD746DF05D4}"/>
    <dgm:cxn modelId="{C236CC0E-A85E-4721-B152-CA264B64B2ED}" srcId="{56DCF74B-D7F2-4E25-B54A-1E81B2CC4A88}" destId="{F3798031-140C-4030-AA2D-7CAD4906DAE0}" srcOrd="0" destOrd="0" parTransId="{7B193933-A0B9-4FE5-B195-482E95B12457}" sibTransId="{203C6AC5-5D4F-402E-A423-347F5720A7D6}"/>
    <dgm:cxn modelId="{731D3231-2186-4C85-8954-96D12EE79E2D}" type="presOf" srcId="{90964A44-AF82-4C86-B09D-65D46662BF01}" destId="{C52ED041-5156-4BC5-B73F-79C0B043FF32}" srcOrd="0" destOrd="0" presId="urn:microsoft.com/office/officeart/2005/8/layout/hList1"/>
    <dgm:cxn modelId="{8EF87E36-A5E9-4E8F-8F15-777C1E7539A9}" srcId="{D5DF163B-0FE5-4A50-8D19-481E657D83B2}" destId="{A7BA7855-B3A5-4F39-8F62-5B92E44D1393}" srcOrd="0" destOrd="0" parTransId="{30C3F967-F56D-4AD7-A95D-6E693E373D04}" sibTransId="{86CDDD00-3FAD-4AD4-9D40-496C1FCDEF78}"/>
    <dgm:cxn modelId="{522FEF5C-E82D-4213-941E-AFD1E9C3EFC2}" type="presOf" srcId="{D5DF163B-0FE5-4A50-8D19-481E657D83B2}" destId="{0750AFC6-FDAE-45F1-B91B-DFAFE2BC653D}" srcOrd="0" destOrd="0" presId="urn:microsoft.com/office/officeart/2005/8/layout/hList1"/>
    <dgm:cxn modelId="{7B75E378-4A54-4F3F-92A9-AE7C1EA063B0}" type="presOf" srcId="{F3798031-140C-4030-AA2D-7CAD4906DAE0}" destId="{F4DEB6EE-8EBD-4619-BE09-02F8B072CCEC}" srcOrd="0" destOrd="0" presId="urn:microsoft.com/office/officeart/2005/8/layout/hList1"/>
    <dgm:cxn modelId="{F136C9F0-E250-4D0A-8745-D406592BEF56}" srcId="{A7BA7855-B3A5-4F39-8F62-5B92E44D1393}" destId="{90964A44-AF82-4C86-B09D-65D46662BF01}" srcOrd="0" destOrd="0" parTransId="{5C2FA7A9-7B34-43BD-A148-EBF2C9B374F3}" sibTransId="{C56B9CC6-AA00-46EB-B416-64D9E920ED9E}"/>
    <dgm:cxn modelId="{3FDD6EF6-236E-4720-B6F2-824B40CBE7B8}" type="presOf" srcId="{56DCF74B-D7F2-4E25-B54A-1E81B2CC4A88}" destId="{74DBB783-738C-4749-92AD-7060FA9E2E92}" srcOrd="0" destOrd="0" presId="urn:microsoft.com/office/officeart/2005/8/layout/hList1"/>
    <dgm:cxn modelId="{2AFCAC80-9FE3-4703-A017-8269A0932201}" type="presParOf" srcId="{0750AFC6-FDAE-45F1-B91B-DFAFE2BC653D}" destId="{49831164-4E8D-4869-8510-67E601508B3E}" srcOrd="0" destOrd="0" presId="urn:microsoft.com/office/officeart/2005/8/layout/hList1"/>
    <dgm:cxn modelId="{FAF3C680-8151-46EB-942C-80ABFBA5C402}" type="presParOf" srcId="{49831164-4E8D-4869-8510-67E601508B3E}" destId="{D4224211-CD53-495F-90F3-5149E8B09602}" srcOrd="0" destOrd="0" presId="urn:microsoft.com/office/officeart/2005/8/layout/hList1"/>
    <dgm:cxn modelId="{6571A652-6C33-4BC0-A67C-BA91C156ADA7}" type="presParOf" srcId="{49831164-4E8D-4869-8510-67E601508B3E}" destId="{C52ED041-5156-4BC5-B73F-79C0B043FF32}" srcOrd="1" destOrd="0" presId="urn:microsoft.com/office/officeart/2005/8/layout/hList1"/>
    <dgm:cxn modelId="{2CB8C1C8-899E-41A4-9970-3204A6C43248}" type="presParOf" srcId="{0750AFC6-FDAE-45F1-B91B-DFAFE2BC653D}" destId="{D3C49968-6CA2-46F5-84A6-87D5A99B1086}" srcOrd="1" destOrd="0" presId="urn:microsoft.com/office/officeart/2005/8/layout/hList1"/>
    <dgm:cxn modelId="{2B32ABD4-9F29-4322-91B9-A468A843949E}" type="presParOf" srcId="{0750AFC6-FDAE-45F1-B91B-DFAFE2BC653D}" destId="{BF10AB57-B091-457D-AC41-95717DF28832}" srcOrd="2" destOrd="0" presId="urn:microsoft.com/office/officeart/2005/8/layout/hList1"/>
    <dgm:cxn modelId="{2D87D000-7AD3-488A-B378-1A2EB956B04E}" type="presParOf" srcId="{BF10AB57-B091-457D-AC41-95717DF28832}" destId="{74DBB783-738C-4749-92AD-7060FA9E2E92}" srcOrd="0" destOrd="0" presId="urn:microsoft.com/office/officeart/2005/8/layout/hList1"/>
    <dgm:cxn modelId="{1C7A67B0-0753-4968-B9C4-A95D7C0361E5}" type="presParOf" srcId="{BF10AB57-B091-457D-AC41-95717DF28832}" destId="{F4DEB6EE-8EBD-4619-BE09-02F8B072CCEC}"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02AF6-9BB7-482A-BBDA-94932E11D718}">
      <dsp:nvSpPr>
        <dsp:cNvPr id="0" name=""/>
        <dsp:cNvSpPr/>
      </dsp:nvSpPr>
      <dsp:spPr>
        <a:xfrm>
          <a:off x="0" y="2773"/>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8E87A-D49E-4DF1-8423-13A4739DA20F}">
      <dsp:nvSpPr>
        <dsp:cNvPr id="0" name=""/>
        <dsp:cNvSpPr/>
      </dsp:nvSpPr>
      <dsp:spPr>
        <a:xfrm>
          <a:off x="0" y="2773"/>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Font typeface="Symbol" panose="05050102010706020507" pitchFamily="18" charset="2"/>
            <a:buNone/>
          </a:pPr>
          <a:r>
            <a:rPr lang="en-US" sz="1350" b="1" kern="1200" dirty="0">
              <a:ea typeface="Calibri" panose="020F0502020204030204" pitchFamily="34" charset="0"/>
            </a:rPr>
            <a:t>Participant’s role and responsibility at the institution.</a:t>
          </a:r>
          <a:endParaRPr lang="en-US" sz="1350" b="1" kern="1200" dirty="0"/>
        </a:p>
      </dsp:txBody>
      <dsp:txXfrm>
        <a:off x="0" y="2773"/>
        <a:ext cx="8483450" cy="462967"/>
      </dsp:txXfrm>
    </dsp:sp>
    <dsp:sp modelId="{A9FA59D3-CDD5-4489-935E-91B4B18F764D}">
      <dsp:nvSpPr>
        <dsp:cNvPr id="0" name=""/>
        <dsp:cNvSpPr/>
      </dsp:nvSpPr>
      <dsp:spPr>
        <a:xfrm>
          <a:off x="0" y="465741"/>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D5E06-69E1-4892-9FA7-EC22F0E64E38}">
      <dsp:nvSpPr>
        <dsp:cNvPr id="0" name=""/>
        <dsp:cNvSpPr/>
      </dsp:nvSpPr>
      <dsp:spPr>
        <a:xfrm>
          <a:off x="0" y="465741"/>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Priority to pursue NSF ATE or other federal funding at the institution.</a:t>
          </a:r>
          <a:endParaRPr lang="en-US" sz="1350" b="1" kern="1200" dirty="0">
            <a:highlight>
              <a:srgbClr val="FFFF00"/>
            </a:highlight>
          </a:endParaRPr>
        </a:p>
      </dsp:txBody>
      <dsp:txXfrm>
        <a:off x="0" y="465741"/>
        <a:ext cx="8483450" cy="462967"/>
      </dsp:txXfrm>
    </dsp:sp>
    <dsp:sp modelId="{E4C60843-9FF9-40DB-999C-1D1C9E5828E2}">
      <dsp:nvSpPr>
        <dsp:cNvPr id="0" name=""/>
        <dsp:cNvSpPr/>
      </dsp:nvSpPr>
      <dsp:spPr>
        <a:xfrm>
          <a:off x="0" y="928709"/>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DBAB7-6407-4382-A10B-503C23947A9B}">
      <dsp:nvSpPr>
        <dsp:cNvPr id="0" name=""/>
        <dsp:cNvSpPr/>
      </dsp:nvSpPr>
      <dsp:spPr>
        <a:xfrm>
          <a:off x="0" y="928709"/>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Institution encourages faculty and administrators to pursue external grant funding. </a:t>
          </a:r>
        </a:p>
      </dsp:txBody>
      <dsp:txXfrm>
        <a:off x="0" y="928709"/>
        <a:ext cx="8483450" cy="462967"/>
      </dsp:txXfrm>
    </dsp:sp>
    <dsp:sp modelId="{0CAFC7DA-E879-4B8B-B2C0-FC993822F76B}">
      <dsp:nvSpPr>
        <dsp:cNvPr id="0" name=""/>
        <dsp:cNvSpPr/>
      </dsp:nvSpPr>
      <dsp:spPr>
        <a:xfrm>
          <a:off x="0" y="1391677"/>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8E8F49-E437-42AE-B858-610BBF363D5C}">
      <dsp:nvSpPr>
        <dsp:cNvPr id="0" name=""/>
        <dsp:cNvSpPr/>
      </dsp:nvSpPr>
      <dsp:spPr>
        <a:xfrm>
          <a:off x="0" y="1391677"/>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Factors that limit the opportunity to pursue external grants.</a:t>
          </a:r>
          <a:endParaRPr lang="en-US" sz="1350" b="1" kern="1200" dirty="0">
            <a:highlight>
              <a:srgbClr val="FFFF00"/>
            </a:highlight>
          </a:endParaRPr>
        </a:p>
      </dsp:txBody>
      <dsp:txXfrm>
        <a:off x="0" y="1391677"/>
        <a:ext cx="8483450" cy="462967"/>
      </dsp:txXfrm>
    </dsp:sp>
    <dsp:sp modelId="{C2E5EA13-21F4-4289-B8F3-5FFA22547565}">
      <dsp:nvSpPr>
        <dsp:cNvPr id="0" name=""/>
        <dsp:cNvSpPr/>
      </dsp:nvSpPr>
      <dsp:spPr>
        <a:xfrm>
          <a:off x="0" y="1854645"/>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B9231-FD27-41E7-8C5C-FBC1CF985187}">
      <dsp:nvSpPr>
        <dsp:cNvPr id="0" name=""/>
        <dsp:cNvSpPr/>
      </dsp:nvSpPr>
      <dsp:spPr>
        <a:xfrm>
          <a:off x="0" y="1854645"/>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Factors that limits interest to pursue external grants.</a:t>
          </a:r>
          <a:endParaRPr lang="en-US" sz="1350" b="1" kern="1200" dirty="0">
            <a:highlight>
              <a:srgbClr val="FFFF00"/>
            </a:highlight>
          </a:endParaRPr>
        </a:p>
      </dsp:txBody>
      <dsp:txXfrm>
        <a:off x="0" y="1854645"/>
        <a:ext cx="8483450" cy="462967"/>
      </dsp:txXfrm>
    </dsp:sp>
    <dsp:sp modelId="{D062D8D8-D513-4C25-B049-E5BE25594859}">
      <dsp:nvSpPr>
        <dsp:cNvPr id="0" name=""/>
        <dsp:cNvSpPr/>
      </dsp:nvSpPr>
      <dsp:spPr>
        <a:xfrm>
          <a:off x="0" y="2317613"/>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F46E6-7A0A-429D-B987-929729F6EB17}">
      <dsp:nvSpPr>
        <dsp:cNvPr id="0" name=""/>
        <dsp:cNvSpPr/>
      </dsp:nvSpPr>
      <dsp:spPr>
        <a:xfrm>
          <a:off x="0" y="2317613"/>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ea typeface="Calibri" panose="020F0502020204030204" pitchFamily="34" charset="0"/>
            </a:rPr>
            <a:t>Historical information whether the institution ever applied for an ATE NSF or other DUE funding or other grants (state or federal).</a:t>
          </a:r>
          <a:endParaRPr lang="en-US" sz="1350" b="1" kern="1200" dirty="0"/>
        </a:p>
      </dsp:txBody>
      <dsp:txXfrm>
        <a:off x="0" y="2317613"/>
        <a:ext cx="8483450" cy="462967"/>
      </dsp:txXfrm>
    </dsp:sp>
    <dsp:sp modelId="{B8352CCA-1956-47AB-8568-7BA99499D5C6}">
      <dsp:nvSpPr>
        <dsp:cNvPr id="0" name=""/>
        <dsp:cNvSpPr/>
      </dsp:nvSpPr>
      <dsp:spPr>
        <a:xfrm>
          <a:off x="0" y="2780581"/>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6D43F3-9EC4-4AE2-800C-17F4849F3E1C}">
      <dsp:nvSpPr>
        <dsp:cNvPr id="0" name=""/>
        <dsp:cNvSpPr/>
      </dsp:nvSpPr>
      <dsp:spPr>
        <a:xfrm>
          <a:off x="0" y="2780581"/>
          <a:ext cx="8475165" cy="66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Degree to which incentives can serve as a motivator for survey participants to develop and submit a grant proposal; once, the grant is awarded, they will also manage the grant.  Other incentives such as recognition or using the skills developed in grant writing and securing grants as a means for promotional opportunity in their career journey.</a:t>
          </a:r>
          <a:endParaRPr lang="en-US" sz="1350" b="1" kern="1200" dirty="0">
            <a:highlight>
              <a:srgbClr val="FFFF00"/>
            </a:highlight>
          </a:endParaRPr>
        </a:p>
      </dsp:txBody>
      <dsp:txXfrm>
        <a:off x="0" y="2780581"/>
        <a:ext cx="8475165" cy="661747"/>
      </dsp:txXfrm>
    </dsp:sp>
    <dsp:sp modelId="{141658CF-5728-4783-B927-CA9DACF57B6A}">
      <dsp:nvSpPr>
        <dsp:cNvPr id="0" name=""/>
        <dsp:cNvSpPr/>
      </dsp:nvSpPr>
      <dsp:spPr>
        <a:xfrm>
          <a:off x="0" y="3442328"/>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06A89-6B49-4947-AE39-A6ED0B650E32}">
      <dsp:nvSpPr>
        <dsp:cNvPr id="0" name=""/>
        <dsp:cNvSpPr/>
      </dsp:nvSpPr>
      <dsp:spPr>
        <a:xfrm>
          <a:off x="0" y="3442328"/>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ea typeface="Calibri" panose="020F0502020204030204" pitchFamily="34" charset="0"/>
            </a:rPr>
            <a:t>How has Covid-19 impacted the operations at the institution?</a:t>
          </a:r>
          <a:endParaRPr lang="en-US" sz="1350" b="1" kern="1200" dirty="0"/>
        </a:p>
      </dsp:txBody>
      <dsp:txXfrm>
        <a:off x="0" y="3442328"/>
        <a:ext cx="8483450" cy="462967"/>
      </dsp:txXfrm>
    </dsp:sp>
    <dsp:sp modelId="{9A13AFE3-76AF-40C2-A036-54095B409E34}">
      <dsp:nvSpPr>
        <dsp:cNvPr id="0" name=""/>
        <dsp:cNvSpPr/>
      </dsp:nvSpPr>
      <dsp:spPr>
        <a:xfrm>
          <a:off x="0" y="3905296"/>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0DFDD-86B4-4D45-87ED-0A57CCCD7126}">
      <dsp:nvSpPr>
        <dsp:cNvPr id="0" name=""/>
        <dsp:cNvSpPr/>
      </dsp:nvSpPr>
      <dsp:spPr>
        <a:xfrm>
          <a:off x="0" y="3905296"/>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highlight>
                <a:srgbClr val="FFFF00"/>
              </a:highlight>
              <a:ea typeface="Calibri" panose="020F0502020204030204" pitchFamily="34" charset="0"/>
            </a:rPr>
            <a:t>What is the most important change the college can make to encourage survey participants to develop and submit grant proposals?</a:t>
          </a:r>
          <a:endParaRPr lang="en-US" sz="1350" b="1" kern="1200" dirty="0">
            <a:highlight>
              <a:srgbClr val="FFFF00"/>
            </a:highlight>
          </a:endParaRPr>
        </a:p>
      </dsp:txBody>
      <dsp:txXfrm>
        <a:off x="0" y="3905296"/>
        <a:ext cx="8483450" cy="462967"/>
      </dsp:txXfrm>
    </dsp:sp>
    <dsp:sp modelId="{08F84F4F-525C-4025-9CCE-ADB9868DBFFB}">
      <dsp:nvSpPr>
        <dsp:cNvPr id="0" name=""/>
        <dsp:cNvSpPr/>
      </dsp:nvSpPr>
      <dsp:spPr>
        <a:xfrm>
          <a:off x="0" y="4368264"/>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C2491-6F0A-4B41-827E-F92D8F2BC5C5}">
      <dsp:nvSpPr>
        <dsp:cNvPr id="0" name=""/>
        <dsp:cNvSpPr/>
      </dsp:nvSpPr>
      <dsp:spPr>
        <a:xfrm>
          <a:off x="0" y="4368264"/>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ea typeface="Calibri" panose="020F0502020204030204" pitchFamily="34" charset="0"/>
            </a:rPr>
            <a:t>President’s length of service? How has presidential transitions impacted number of grants submitted?</a:t>
          </a:r>
          <a:endParaRPr lang="en-US" sz="1350" b="1" kern="1200" dirty="0"/>
        </a:p>
      </dsp:txBody>
      <dsp:txXfrm>
        <a:off x="0" y="4368264"/>
        <a:ext cx="8483450" cy="462967"/>
      </dsp:txXfrm>
    </dsp:sp>
    <dsp:sp modelId="{CAFD37F1-1FE5-46A4-8045-4A0FC3F1BC4C}">
      <dsp:nvSpPr>
        <dsp:cNvPr id="0" name=""/>
        <dsp:cNvSpPr/>
      </dsp:nvSpPr>
      <dsp:spPr>
        <a:xfrm>
          <a:off x="0" y="4831232"/>
          <a:ext cx="84834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9A103-9546-48B5-AFC5-6756A37CEE68}">
      <dsp:nvSpPr>
        <dsp:cNvPr id="0" name=""/>
        <dsp:cNvSpPr/>
      </dsp:nvSpPr>
      <dsp:spPr>
        <a:xfrm>
          <a:off x="0" y="4831232"/>
          <a:ext cx="8483450" cy="46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00075">
            <a:lnSpc>
              <a:spcPct val="90000"/>
            </a:lnSpc>
            <a:spcBef>
              <a:spcPct val="0"/>
            </a:spcBef>
            <a:spcAft>
              <a:spcPct val="35000"/>
            </a:spcAft>
            <a:buNone/>
          </a:pPr>
          <a:r>
            <a:rPr lang="en-US" sz="1350" b="1" kern="1200" dirty="0">
              <a:ea typeface="Calibri" panose="020F0502020204030204" pitchFamily="34" charset="0"/>
            </a:rPr>
            <a:t>Geographical location and size of the colleges.</a:t>
          </a:r>
          <a:endParaRPr lang="en-US" sz="1350" b="1" kern="1200" dirty="0"/>
        </a:p>
      </dsp:txBody>
      <dsp:txXfrm>
        <a:off x="0" y="4831232"/>
        <a:ext cx="8483450" cy="462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8E702-0D22-4F98-AF33-57B93C0A99A2}">
      <dsp:nvSpPr>
        <dsp:cNvPr id="0" name=""/>
        <dsp:cNvSpPr/>
      </dsp:nvSpPr>
      <dsp:spPr>
        <a:xfrm>
          <a:off x="0" y="2531"/>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03846-9935-4426-8FC5-ED2BE5AAE0E4}">
      <dsp:nvSpPr>
        <dsp:cNvPr id="0" name=""/>
        <dsp:cNvSpPr/>
      </dsp:nvSpPr>
      <dsp:spPr>
        <a:xfrm>
          <a:off x="0" y="2531"/>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mj-lt"/>
            <a:buNone/>
          </a:pPr>
          <a:r>
            <a:rPr lang="en-US" sz="1400" b="1" kern="1200" dirty="0">
              <a:solidFill>
                <a:srgbClr val="000000"/>
              </a:solidFill>
              <a:ea typeface="Times New Roman" panose="02020603050405020304" pitchFamily="18" charset="0"/>
            </a:rPr>
            <a:t>How do you socialize/familiarize your Board or institution’s advisory council about NSF ATE funding or any federal grant funding?</a:t>
          </a:r>
          <a:endParaRPr lang="en-US" sz="1400" b="1" kern="1200" dirty="0"/>
        </a:p>
      </dsp:txBody>
      <dsp:txXfrm>
        <a:off x="0" y="2531"/>
        <a:ext cx="8428878" cy="470814"/>
      </dsp:txXfrm>
    </dsp:sp>
    <dsp:sp modelId="{D9A37CFE-02EB-4671-9AE7-493B0F3FDBB0}">
      <dsp:nvSpPr>
        <dsp:cNvPr id="0" name=""/>
        <dsp:cNvSpPr/>
      </dsp:nvSpPr>
      <dsp:spPr>
        <a:xfrm>
          <a:off x="0" y="473346"/>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BEC9E-DC1A-45B6-A5BB-B36E6E98A71A}">
      <dsp:nvSpPr>
        <dsp:cNvPr id="0" name=""/>
        <dsp:cNvSpPr/>
      </dsp:nvSpPr>
      <dsp:spPr>
        <a:xfrm>
          <a:off x="0" y="473346"/>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Are pursuing federal grants such as NSF ATE funding a major priority for your institution?  Are these priorities integrated into your institution’s strategic plan and/or academic master plan?</a:t>
          </a:r>
        </a:p>
      </dsp:txBody>
      <dsp:txXfrm>
        <a:off x="0" y="473346"/>
        <a:ext cx="8428878" cy="470814"/>
      </dsp:txXfrm>
    </dsp:sp>
    <dsp:sp modelId="{99288752-66CC-448A-BFC4-95F97A3801F1}">
      <dsp:nvSpPr>
        <dsp:cNvPr id="0" name=""/>
        <dsp:cNvSpPr/>
      </dsp:nvSpPr>
      <dsp:spPr>
        <a:xfrm>
          <a:off x="0" y="944160"/>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BB65C-0709-49CE-9818-16EC0E845708}">
      <dsp:nvSpPr>
        <dsp:cNvPr id="0" name=""/>
        <dsp:cNvSpPr/>
      </dsp:nvSpPr>
      <dsp:spPr>
        <a:xfrm>
          <a:off x="0" y="944160"/>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Who is the decision-making entity in your institution to pursue any federal grant funding?</a:t>
          </a:r>
        </a:p>
      </dsp:txBody>
      <dsp:txXfrm>
        <a:off x="0" y="944160"/>
        <a:ext cx="8428878" cy="470814"/>
      </dsp:txXfrm>
    </dsp:sp>
    <dsp:sp modelId="{92A7FFEC-95CA-406D-8A2E-4B256B58685E}">
      <dsp:nvSpPr>
        <dsp:cNvPr id="0" name=""/>
        <dsp:cNvSpPr/>
      </dsp:nvSpPr>
      <dsp:spPr>
        <a:xfrm>
          <a:off x="0" y="1414975"/>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B8C5AC-B59A-4F3E-8B3A-F36EF43A3A9F}">
      <dsp:nvSpPr>
        <dsp:cNvPr id="0" name=""/>
        <dsp:cNvSpPr/>
      </dsp:nvSpPr>
      <dsp:spPr>
        <a:xfrm>
          <a:off x="0" y="1414975"/>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How do you encourage and excite your team to pursue federal grants funding that promote STEM and Advanced Technological Education? </a:t>
          </a:r>
        </a:p>
      </dsp:txBody>
      <dsp:txXfrm>
        <a:off x="0" y="1414975"/>
        <a:ext cx="8428878" cy="470814"/>
      </dsp:txXfrm>
    </dsp:sp>
    <dsp:sp modelId="{D78B11D9-0DAB-4625-A12A-EBE01EE827E3}">
      <dsp:nvSpPr>
        <dsp:cNvPr id="0" name=""/>
        <dsp:cNvSpPr/>
      </dsp:nvSpPr>
      <dsp:spPr>
        <a:xfrm>
          <a:off x="0" y="1885790"/>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ADAB1-04EC-4CB9-B84F-BA8E89AA16F3}">
      <dsp:nvSpPr>
        <dsp:cNvPr id="0" name=""/>
        <dsp:cNvSpPr/>
      </dsp:nvSpPr>
      <dsp:spPr>
        <a:xfrm>
          <a:off x="0" y="1885790"/>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How do you develop new and innovative STEM or ATE programs at your institution? </a:t>
          </a:r>
        </a:p>
      </dsp:txBody>
      <dsp:txXfrm>
        <a:off x="0" y="1885790"/>
        <a:ext cx="8428878" cy="470814"/>
      </dsp:txXfrm>
    </dsp:sp>
    <dsp:sp modelId="{00E0D97B-FCA8-46B7-A4E0-4E3200B8E0CA}">
      <dsp:nvSpPr>
        <dsp:cNvPr id="0" name=""/>
        <dsp:cNvSpPr/>
      </dsp:nvSpPr>
      <dsp:spPr>
        <a:xfrm>
          <a:off x="0" y="2356605"/>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582FB-C5A9-4B33-8473-B62A49DD3FBA}">
      <dsp:nvSpPr>
        <dsp:cNvPr id="0" name=""/>
        <dsp:cNvSpPr/>
      </dsp:nvSpPr>
      <dsp:spPr>
        <a:xfrm>
          <a:off x="0" y="2356605"/>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Have the number of CTE and/or STEM focused programming increased to decreased at your institution during your tenure as the President/CEO?</a:t>
          </a:r>
        </a:p>
      </dsp:txBody>
      <dsp:txXfrm>
        <a:off x="0" y="2356605"/>
        <a:ext cx="8428878" cy="470814"/>
      </dsp:txXfrm>
    </dsp:sp>
    <dsp:sp modelId="{F1D90E3B-9905-406C-AEF4-CB77FA0A8FA7}">
      <dsp:nvSpPr>
        <dsp:cNvPr id="0" name=""/>
        <dsp:cNvSpPr/>
      </dsp:nvSpPr>
      <dsp:spPr>
        <a:xfrm>
          <a:off x="0" y="2827420"/>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4B6D42-AADA-4D79-96F7-AFE2682AE2BA}">
      <dsp:nvSpPr>
        <dsp:cNvPr id="0" name=""/>
        <dsp:cNvSpPr/>
      </dsp:nvSpPr>
      <dsp:spPr>
        <a:xfrm>
          <a:off x="0" y="2827420"/>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How do you incentivize faculty to develop STEM grants or NSF ATE grants?</a:t>
          </a:r>
        </a:p>
      </dsp:txBody>
      <dsp:txXfrm>
        <a:off x="0" y="2827420"/>
        <a:ext cx="8428878" cy="470814"/>
      </dsp:txXfrm>
    </dsp:sp>
    <dsp:sp modelId="{7B469881-BB6C-4880-8F9E-EEEC8F72DB1E}">
      <dsp:nvSpPr>
        <dsp:cNvPr id="0" name=""/>
        <dsp:cNvSpPr/>
      </dsp:nvSpPr>
      <dsp:spPr>
        <a:xfrm>
          <a:off x="0" y="3298235"/>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E87150-260E-4E49-A2FB-94401BFC4442}">
      <dsp:nvSpPr>
        <dsp:cNvPr id="0" name=""/>
        <dsp:cNvSpPr/>
      </dsp:nvSpPr>
      <dsp:spPr>
        <a:xfrm>
          <a:off x="0" y="3298235"/>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How do you sustain the momentum and excitement related to pursuing NSF ATE or any other federal funding in your institution?</a:t>
          </a:r>
        </a:p>
      </dsp:txBody>
      <dsp:txXfrm>
        <a:off x="0" y="3298235"/>
        <a:ext cx="8428878" cy="470814"/>
      </dsp:txXfrm>
    </dsp:sp>
    <dsp:sp modelId="{917EB8F0-2576-4C42-8F66-7A0C4A675C12}">
      <dsp:nvSpPr>
        <dsp:cNvPr id="0" name=""/>
        <dsp:cNvSpPr/>
      </dsp:nvSpPr>
      <dsp:spPr>
        <a:xfrm>
          <a:off x="0" y="3769050"/>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4ABF5-ECF1-4E98-A488-33B554EF2B2D}">
      <dsp:nvSpPr>
        <dsp:cNvPr id="0" name=""/>
        <dsp:cNvSpPr/>
      </dsp:nvSpPr>
      <dsp:spPr>
        <a:xfrm>
          <a:off x="0" y="3769050"/>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How do you leverage faculty and administrators’ talent and influence concerning your vision to pursue NSF ATE funding?</a:t>
          </a:r>
        </a:p>
      </dsp:txBody>
      <dsp:txXfrm>
        <a:off x="0" y="3769050"/>
        <a:ext cx="8428878" cy="470814"/>
      </dsp:txXfrm>
    </dsp:sp>
    <dsp:sp modelId="{2697280E-D9B7-47CD-9CF0-F3F54DFBD802}">
      <dsp:nvSpPr>
        <dsp:cNvPr id="0" name=""/>
        <dsp:cNvSpPr/>
      </dsp:nvSpPr>
      <dsp:spPr>
        <a:xfrm>
          <a:off x="0" y="4239865"/>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A7B0-D5CC-4F6D-A88D-1D2011E9C0FB}">
      <dsp:nvSpPr>
        <dsp:cNvPr id="0" name=""/>
        <dsp:cNvSpPr/>
      </dsp:nvSpPr>
      <dsp:spPr>
        <a:xfrm>
          <a:off x="0" y="4239865"/>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What does sustainability mean to you after the lifecycle of a federal grant? And what resources do you need to sustain any federal grant?</a:t>
          </a:r>
        </a:p>
      </dsp:txBody>
      <dsp:txXfrm>
        <a:off x="0" y="4239865"/>
        <a:ext cx="8428878" cy="470814"/>
      </dsp:txXfrm>
    </dsp:sp>
    <dsp:sp modelId="{5A276FD5-38A5-408F-885A-55CBDE758746}">
      <dsp:nvSpPr>
        <dsp:cNvPr id="0" name=""/>
        <dsp:cNvSpPr/>
      </dsp:nvSpPr>
      <dsp:spPr>
        <a:xfrm>
          <a:off x="0" y="4710679"/>
          <a:ext cx="8428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71DFD-718D-4A54-9AD6-5F3928280572}">
      <dsp:nvSpPr>
        <dsp:cNvPr id="0" name=""/>
        <dsp:cNvSpPr/>
      </dsp:nvSpPr>
      <dsp:spPr>
        <a:xfrm>
          <a:off x="0" y="4710679"/>
          <a:ext cx="8428878" cy="47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ea typeface="Times New Roman" panose="02020603050405020304" pitchFamily="18" charset="0"/>
            </a:rPr>
            <a:t>Other comments</a:t>
          </a:r>
          <a:endParaRPr lang="en-US" sz="1400" b="1" kern="1200" dirty="0">
            <a:solidFill>
              <a:srgbClr val="000000"/>
            </a:solidFill>
            <a:effectLst/>
            <a:ea typeface="Times New Roman" panose="02020603050405020304" pitchFamily="18" charset="0"/>
          </a:endParaRPr>
        </a:p>
      </dsp:txBody>
      <dsp:txXfrm>
        <a:off x="0" y="4710679"/>
        <a:ext cx="8428878" cy="470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A8CBC-F9C0-4F58-A290-5E9D363A1186}">
      <dsp:nvSpPr>
        <dsp:cNvPr id="0" name=""/>
        <dsp:cNvSpPr/>
      </dsp:nvSpPr>
      <dsp:spPr>
        <a:xfrm>
          <a:off x="2155507" y="2187761"/>
          <a:ext cx="1784985" cy="17849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rgbClr val="FFFF00"/>
              </a:solidFill>
            </a:rPr>
            <a:t>Mentee</a:t>
          </a:r>
          <a:r>
            <a:rPr lang="en-US" sz="2900" kern="1200" dirty="0"/>
            <a:t> </a:t>
          </a:r>
          <a:r>
            <a:rPr lang="en-US" sz="2900" b="1" kern="1200" dirty="0">
              <a:solidFill>
                <a:srgbClr val="FFFF00"/>
              </a:solidFill>
            </a:rPr>
            <a:t>College Team</a:t>
          </a:r>
        </a:p>
      </dsp:txBody>
      <dsp:txXfrm>
        <a:off x="2416912" y="2449166"/>
        <a:ext cx="1262175" cy="1262175"/>
      </dsp:txXfrm>
    </dsp:sp>
    <dsp:sp modelId="{BBA94F60-812B-4D67-B04A-0A7C5CCFC17C}">
      <dsp:nvSpPr>
        <dsp:cNvPr id="0" name=""/>
        <dsp:cNvSpPr/>
      </dsp:nvSpPr>
      <dsp:spPr>
        <a:xfrm rot="12900000">
          <a:off x="953465" y="1857949"/>
          <a:ext cx="1424335"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8F8AAF-A494-4188-A029-F7E4EC89CE51}">
      <dsp:nvSpPr>
        <dsp:cNvPr id="0" name=""/>
        <dsp:cNvSpPr/>
      </dsp:nvSpPr>
      <dsp:spPr>
        <a:xfrm>
          <a:off x="234391" y="1025533"/>
          <a:ext cx="1695735" cy="13565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Senior Administrators</a:t>
          </a:r>
        </a:p>
      </dsp:txBody>
      <dsp:txXfrm>
        <a:off x="274124" y="1065266"/>
        <a:ext cx="1616269" cy="1277122"/>
      </dsp:txXfrm>
    </dsp:sp>
    <dsp:sp modelId="{4308F445-9015-48FF-8992-9BB24EF1094B}">
      <dsp:nvSpPr>
        <dsp:cNvPr id="0" name=""/>
        <dsp:cNvSpPr/>
      </dsp:nvSpPr>
      <dsp:spPr>
        <a:xfrm rot="16200000">
          <a:off x="2335832" y="1138335"/>
          <a:ext cx="1424335"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D6413A-73DD-42FA-AB76-7C34DE87E957}">
      <dsp:nvSpPr>
        <dsp:cNvPr id="0" name=""/>
        <dsp:cNvSpPr/>
      </dsp:nvSpPr>
      <dsp:spPr>
        <a:xfrm>
          <a:off x="2200132" y="2233"/>
          <a:ext cx="1695735" cy="13565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Staff (grant personnel, if possible)</a:t>
          </a:r>
        </a:p>
      </dsp:txBody>
      <dsp:txXfrm>
        <a:off x="2239865" y="41966"/>
        <a:ext cx="1616269" cy="1277122"/>
      </dsp:txXfrm>
    </dsp:sp>
    <dsp:sp modelId="{7F95DFF5-2B8E-4FA4-B3EB-F8D768033719}">
      <dsp:nvSpPr>
        <dsp:cNvPr id="0" name=""/>
        <dsp:cNvSpPr/>
      </dsp:nvSpPr>
      <dsp:spPr>
        <a:xfrm rot="19500000">
          <a:off x="3718198" y="1857949"/>
          <a:ext cx="1424335" cy="508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168E4B-61CA-426C-A722-4534E3AAF4ED}">
      <dsp:nvSpPr>
        <dsp:cNvPr id="0" name=""/>
        <dsp:cNvSpPr/>
      </dsp:nvSpPr>
      <dsp:spPr>
        <a:xfrm>
          <a:off x="4165872" y="1025533"/>
          <a:ext cx="1695735" cy="13565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Multidisciplinary Faculty</a:t>
          </a:r>
        </a:p>
      </dsp:txBody>
      <dsp:txXfrm>
        <a:off x="4205605" y="1065266"/>
        <a:ext cx="1616269" cy="1277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7843C-115D-45AD-8A19-6859BCC0D388}">
      <dsp:nvSpPr>
        <dsp:cNvPr id="0" name=""/>
        <dsp:cNvSpPr/>
      </dsp:nvSpPr>
      <dsp:spPr>
        <a:xfrm>
          <a:off x="7161" y="399140"/>
          <a:ext cx="2140366" cy="1284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Prior to mentee college involvement with Project Vision </a:t>
          </a:r>
        </a:p>
      </dsp:txBody>
      <dsp:txXfrm>
        <a:off x="44774" y="436753"/>
        <a:ext cx="2065140" cy="1208993"/>
      </dsp:txXfrm>
    </dsp:sp>
    <dsp:sp modelId="{7744E2E2-3B40-4521-9F25-7A86318539DF}">
      <dsp:nvSpPr>
        <dsp:cNvPr id="0" name=""/>
        <dsp:cNvSpPr/>
      </dsp:nvSpPr>
      <dsp:spPr>
        <a:xfrm>
          <a:off x="2361563" y="775845"/>
          <a:ext cx="453757" cy="530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361563" y="882007"/>
        <a:ext cx="317630" cy="318486"/>
      </dsp:txXfrm>
    </dsp:sp>
    <dsp:sp modelId="{7268FF13-E2B4-46DD-B9E3-F254B086B12F}">
      <dsp:nvSpPr>
        <dsp:cNvPr id="0" name=""/>
        <dsp:cNvSpPr/>
      </dsp:nvSpPr>
      <dsp:spPr>
        <a:xfrm>
          <a:off x="3003673" y="399140"/>
          <a:ext cx="2140366" cy="1284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During the Project Vision collaboration with the mentee college </a:t>
          </a:r>
        </a:p>
      </dsp:txBody>
      <dsp:txXfrm>
        <a:off x="3041286" y="436753"/>
        <a:ext cx="2065140" cy="1208993"/>
      </dsp:txXfrm>
    </dsp:sp>
    <dsp:sp modelId="{8ADD74D3-9898-42DB-892F-8987423573F7}">
      <dsp:nvSpPr>
        <dsp:cNvPr id="0" name=""/>
        <dsp:cNvSpPr/>
      </dsp:nvSpPr>
      <dsp:spPr>
        <a:xfrm>
          <a:off x="5358076" y="775845"/>
          <a:ext cx="453757" cy="530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5358076" y="882007"/>
        <a:ext cx="317630" cy="318486"/>
      </dsp:txXfrm>
    </dsp:sp>
    <dsp:sp modelId="{84170FE9-82A2-472C-A485-1D7102754B5A}">
      <dsp:nvSpPr>
        <dsp:cNvPr id="0" name=""/>
        <dsp:cNvSpPr/>
      </dsp:nvSpPr>
      <dsp:spPr>
        <a:xfrm>
          <a:off x="6000186" y="399140"/>
          <a:ext cx="2140366" cy="12842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the conclusion of the Project Vision collaboration with the mentee college </a:t>
          </a:r>
        </a:p>
      </dsp:txBody>
      <dsp:txXfrm>
        <a:off x="6037799" y="436753"/>
        <a:ext cx="2065140" cy="12089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1F9E7-6BF8-4AA7-B200-F787E438E4BC}">
      <dsp:nvSpPr>
        <dsp:cNvPr id="0" name=""/>
        <dsp:cNvSpPr/>
      </dsp:nvSpPr>
      <dsp:spPr>
        <a:xfrm>
          <a:off x="4178" y="837899"/>
          <a:ext cx="2137320"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latin typeface="+mn-lt"/>
            </a:rPr>
            <a:t>Critical Data Points</a:t>
          </a:r>
        </a:p>
      </dsp:txBody>
      <dsp:txXfrm>
        <a:off x="4178" y="837899"/>
        <a:ext cx="2137320" cy="356400"/>
      </dsp:txXfrm>
    </dsp:sp>
    <dsp:sp modelId="{1D31C92A-B7DA-4709-A996-827AF855E84D}">
      <dsp:nvSpPr>
        <dsp:cNvPr id="0" name=""/>
        <dsp:cNvSpPr/>
      </dsp:nvSpPr>
      <dsp:spPr>
        <a:xfrm>
          <a:off x="2141499" y="13724"/>
          <a:ext cx="427464" cy="2004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BEA982-3E52-41AB-A94C-663AAC18F0CD}">
      <dsp:nvSpPr>
        <dsp:cNvPr id="0" name=""/>
        <dsp:cNvSpPr/>
      </dsp:nvSpPr>
      <dsp:spPr>
        <a:xfrm>
          <a:off x="2744127" y="0"/>
          <a:ext cx="5813513" cy="20047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bg1"/>
              </a:solidFill>
              <a:latin typeface="+mn-lt"/>
              <a:ea typeface="Times New Roman" panose="02020603050405020304" pitchFamily="18" charset="0"/>
            </a:rPr>
            <a:t>The baseline from which to measure change at each mentee college </a:t>
          </a:r>
          <a:endParaRPr lang="en-US" sz="1800" kern="1200" dirty="0">
            <a:solidFill>
              <a:schemeClr val="bg1"/>
            </a:solidFill>
            <a:latin typeface="+mn-lt"/>
          </a:endParaRP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bg1"/>
              </a:solidFill>
              <a:latin typeface="+mn-lt"/>
              <a:ea typeface="Times New Roman" panose="02020603050405020304" pitchFamily="18" charset="0"/>
            </a:rPr>
            <a:t>Capacity issues needed for the development and submission of NSF ATE proposals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solidFill>
                <a:schemeClr val="bg1"/>
              </a:solidFill>
              <a:latin typeface="+mn-lt"/>
              <a:ea typeface="Times New Roman" panose="02020603050405020304" pitchFamily="18" charset="0"/>
            </a:rPr>
            <a:t>Gap discrepancies in perceptions between faculty and administrators that can be resolved through teamwork and effective communication </a:t>
          </a:r>
        </a:p>
      </dsp:txBody>
      <dsp:txXfrm>
        <a:off x="2744127" y="0"/>
        <a:ext cx="5813513" cy="20047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D3A3A-508B-4782-9B54-3CC773CA9BCD}">
      <dsp:nvSpPr>
        <dsp:cNvPr id="0" name=""/>
        <dsp:cNvSpPr/>
      </dsp:nvSpPr>
      <dsp:spPr>
        <a:xfrm rot="5400000">
          <a:off x="4538375" y="-2180994"/>
          <a:ext cx="449389" cy="49262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Awareness  of the need for change</a:t>
          </a:r>
        </a:p>
      </dsp:txBody>
      <dsp:txXfrm rot="-5400000">
        <a:off x="2299923" y="79395"/>
        <a:ext cx="4904358" cy="405515"/>
      </dsp:txXfrm>
    </dsp:sp>
    <dsp:sp modelId="{44DBF7CC-8EED-4ABD-97D5-EE7FD8AE16BD}">
      <dsp:nvSpPr>
        <dsp:cNvPr id="0" name=""/>
        <dsp:cNvSpPr/>
      </dsp:nvSpPr>
      <dsp:spPr>
        <a:xfrm>
          <a:off x="471118" y="1284"/>
          <a:ext cx="1828804"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a:t>
          </a:r>
        </a:p>
      </dsp:txBody>
      <dsp:txXfrm>
        <a:off x="498540" y="28706"/>
        <a:ext cx="1773960" cy="506892"/>
      </dsp:txXfrm>
    </dsp:sp>
    <dsp:sp modelId="{9E8A37CC-8F65-4257-9E31-21804AE0ED5B}">
      <dsp:nvSpPr>
        <dsp:cNvPr id="0" name=""/>
        <dsp:cNvSpPr/>
      </dsp:nvSpPr>
      <dsp:spPr>
        <a:xfrm rot="5400000">
          <a:off x="4538375" y="-1591171"/>
          <a:ext cx="449389" cy="49262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Desire to support change</a:t>
          </a:r>
        </a:p>
      </dsp:txBody>
      <dsp:txXfrm rot="-5400000">
        <a:off x="2299923" y="669218"/>
        <a:ext cx="4904358" cy="405515"/>
      </dsp:txXfrm>
    </dsp:sp>
    <dsp:sp modelId="{CFD661B4-8A20-4901-92E1-ED90AFFD73BE}">
      <dsp:nvSpPr>
        <dsp:cNvPr id="0" name=""/>
        <dsp:cNvSpPr/>
      </dsp:nvSpPr>
      <dsp:spPr>
        <a:xfrm>
          <a:off x="471118" y="591108"/>
          <a:ext cx="1828804"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a:t>
          </a:r>
        </a:p>
      </dsp:txBody>
      <dsp:txXfrm>
        <a:off x="498540" y="618530"/>
        <a:ext cx="1773960" cy="506892"/>
      </dsp:txXfrm>
    </dsp:sp>
    <dsp:sp modelId="{437E82C6-A443-4FC7-A9C3-1A35164E6BFC}">
      <dsp:nvSpPr>
        <dsp:cNvPr id="0" name=""/>
        <dsp:cNvSpPr/>
      </dsp:nvSpPr>
      <dsp:spPr>
        <a:xfrm rot="5400000">
          <a:off x="4538375" y="-1001347"/>
          <a:ext cx="449389" cy="49262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Knowledge of how to change</a:t>
          </a:r>
        </a:p>
      </dsp:txBody>
      <dsp:txXfrm rot="-5400000">
        <a:off x="2299923" y="1259042"/>
        <a:ext cx="4904358" cy="405515"/>
      </dsp:txXfrm>
    </dsp:sp>
    <dsp:sp modelId="{A80CACBC-CDD4-4920-ACDE-E781B41488B1}">
      <dsp:nvSpPr>
        <dsp:cNvPr id="0" name=""/>
        <dsp:cNvSpPr/>
      </dsp:nvSpPr>
      <dsp:spPr>
        <a:xfrm>
          <a:off x="471118" y="1180931"/>
          <a:ext cx="1828804"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K</a:t>
          </a:r>
        </a:p>
      </dsp:txBody>
      <dsp:txXfrm>
        <a:off x="498540" y="1208353"/>
        <a:ext cx="1773960" cy="506892"/>
      </dsp:txXfrm>
    </dsp:sp>
    <dsp:sp modelId="{86D3413B-0144-402B-B94A-D4DBF8133845}">
      <dsp:nvSpPr>
        <dsp:cNvPr id="0" name=""/>
        <dsp:cNvSpPr/>
      </dsp:nvSpPr>
      <dsp:spPr>
        <a:xfrm rot="5400000">
          <a:off x="4538375" y="-411524"/>
          <a:ext cx="449389" cy="49262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Ability to demonstrate skills and behaviors</a:t>
          </a:r>
        </a:p>
      </dsp:txBody>
      <dsp:txXfrm rot="-5400000">
        <a:off x="2299923" y="1848865"/>
        <a:ext cx="4904358" cy="405515"/>
      </dsp:txXfrm>
    </dsp:sp>
    <dsp:sp modelId="{EEE39900-9A93-4C5F-8CF9-A17B99AADCA4}">
      <dsp:nvSpPr>
        <dsp:cNvPr id="0" name=""/>
        <dsp:cNvSpPr/>
      </dsp:nvSpPr>
      <dsp:spPr>
        <a:xfrm>
          <a:off x="471118" y="1770755"/>
          <a:ext cx="1828804"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a:t>
          </a:r>
        </a:p>
      </dsp:txBody>
      <dsp:txXfrm>
        <a:off x="498540" y="1798177"/>
        <a:ext cx="1773960" cy="506892"/>
      </dsp:txXfrm>
    </dsp:sp>
    <dsp:sp modelId="{FF64DF3A-8E2B-4BAC-BC4E-559EABE56709}">
      <dsp:nvSpPr>
        <dsp:cNvPr id="0" name=""/>
        <dsp:cNvSpPr/>
      </dsp:nvSpPr>
      <dsp:spPr>
        <a:xfrm rot="5400000">
          <a:off x="4538375" y="178299"/>
          <a:ext cx="449389" cy="492629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Reinforcement to make the change stick </a:t>
          </a:r>
        </a:p>
      </dsp:txBody>
      <dsp:txXfrm rot="-5400000">
        <a:off x="2299923" y="2438689"/>
        <a:ext cx="4904358" cy="405515"/>
      </dsp:txXfrm>
    </dsp:sp>
    <dsp:sp modelId="{3E81938F-CA22-4F57-A09D-244C9ADB0796}">
      <dsp:nvSpPr>
        <dsp:cNvPr id="0" name=""/>
        <dsp:cNvSpPr/>
      </dsp:nvSpPr>
      <dsp:spPr>
        <a:xfrm>
          <a:off x="471118" y="2360578"/>
          <a:ext cx="1828804" cy="5617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a:t>
          </a:r>
        </a:p>
      </dsp:txBody>
      <dsp:txXfrm>
        <a:off x="498540" y="2388000"/>
        <a:ext cx="1773960" cy="506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24211-CD53-495F-90F3-5149E8B09602}">
      <dsp:nvSpPr>
        <dsp:cNvPr id="0" name=""/>
        <dsp:cNvSpPr/>
      </dsp:nvSpPr>
      <dsp:spPr>
        <a:xfrm>
          <a:off x="39" y="196753"/>
          <a:ext cx="3812115" cy="5686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From current state, resistance to change, which is</a:t>
          </a:r>
        </a:p>
      </dsp:txBody>
      <dsp:txXfrm>
        <a:off x="39" y="196753"/>
        <a:ext cx="3812115" cy="568605"/>
      </dsp:txXfrm>
    </dsp:sp>
    <dsp:sp modelId="{C52ED041-5156-4BC5-B73F-79C0B043FF32}">
      <dsp:nvSpPr>
        <dsp:cNvPr id="0" name=""/>
        <dsp:cNvSpPr/>
      </dsp:nvSpPr>
      <dsp:spPr>
        <a:xfrm>
          <a:off x="39" y="765359"/>
          <a:ext cx="3812115" cy="38498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(When the institution is not applying for NSF ATE, faculty are not incentivized, see no merit or value to do the work, very little cross campus collaboration &amp; cooperation, lack of faculty engagement, scarce talent/capacity, Board &amp; President who do not exhibit excitement,  or demonstrate a desire to champion/advocate, key faculty leaders  &amp; administrators who are not engaged in ideation, visioning, &amp; innovation, lack of spirit of entrepreneurship, lack of strategic approach to STEM capacity building, lack of key partnership &amp; collaboration with employers and industries, misalignment among various planning, &amp; lack of generative and strategic thinking.)  </a:t>
          </a:r>
        </a:p>
      </dsp:txBody>
      <dsp:txXfrm>
        <a:off x="39" y="765359"/>
        <a:ext cx="3812115" cy="3849862"/>
      </dsp:txXfrm>
    </dsp:sp>
    <dsp:sp modelId="{74DBB783-738C-4749-92AD-7060FA9E2E92}">
      <dsp:nvSpPr>
        <dsp:cNvPr id="0" name=""/>
        <dsp:cNvSpPr/>
      </dsp:nvSpPr>
      <dsp:spPr>
        <a:xfrm>
          <a:off x="4345851" y="196753"/>
          <a:ext cx="3812115" cy="5686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To desired or future state, which is </a:t>
          </a:r>
        </a:p>
      </dsp:txBody>
      <dsp:txXfrm>
        <a:off x="4345851" y="196753"/>
        <a:ext cx="3812115" cy="568605"/>
      </dsp:txXfrm>
    </dsp:sp>
    <dsp:sp modelId="{F4DEB6EE-8EBD-4619-BE09-02F8B072CCEC}">
      <dsp:nvSpPr>
        <dsp:cNvPr id="0" name=""/>
        <dsp:cNvSpPr/>
      </dsp:nvSpPr>
      <dsp:spPr>
        <a:xfrm>
          <a:off x="4345851" y="765359"/>
          <a:ext cx="3812115" cy="38498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(When there is no resistance to change/embracing change, institution is applying for NSF ATE, faculty are incentivized, see merit or value to do the work, robust cross campus collaboration &amp; cooperation, active faculty engagement, institutional investment in talent &amp; capacity building, Board &amp; President who exhibit excitement &amp; are champions/advocates, key faculty leaders &amp; administrators who are engaged in ideation, visioning, &amp; innovation, a profound spirit of entrepreneurship, strategic approach to STEM capacity building, evidence of key partnership &amp; collaboration with employers and industries, alignment among various planning exists, &amp; generative &amp; strategic thinking are promoted.)  </a:t>
          </a:r>
        </a:p>
      </dsp:txBody>
      <dsp:txXfrm>
        <a:off x="4345851" y="765359"/>
        <a:ext cx="3812115" cy="38498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5E7EB-05B3-4A8E-A8ED-D71806D33575}" type="datetimeFigureOut">
              <a:rPr lang="en-US" smtClean="0"/>
              <a:t>8/6/2020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D1AFD-DCA2-4769-99C0-5B8010D8A454}" type="slidenum">
              <a:rPr lang="en-US" smtClean="0"/>
              <a:t>‹#›</a:t>
            </a:fld>
            <a:endParaRPr lang="en-US" dirty="0"/>
          </a:p>
        </p:txBody>
      </p:sp>
    </p:spTree>
    <p:extLst>
      <p:ext uri="{BB962C8B-B14F-4D97-AF65-F5344CB8AC3E}">
        <p14:creationId xmlns:p14="http://schemas.microsoft.com/office/powerpoint/2010/main" val="45073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ea typeface="Calibri" panose="020F0502020204030204" pitchFamily="34" charset="0"/>
              </a:rPr>
              <a:t>Institution encourages faculty and administrators to pursue external grant funding </a:t>
            </a:r>
            <a:r>
              <a:rPr lang="en-US" sz="1200" b="1" dirty="0">
                <a:solidFill>
                  <a:srgbClr val="FF0000"/>
                </a:solidFill>
                <a:ea typeface="Calibri" panose="020F0502020204030204" pitchFamily="34" charset="0"/>
              </a:rPr>
              <a:t>(</a:t>
            </a:r>
            <a:r>
              <a:rPr lang="en-US" sz="1200" dirty="0">
                <a:solidFill>
                  <a:srgbClr val="FF0000"/>
                </a:solidFill>
                <a:ea typeface="Calibri" panose="020F0502020204030204" pitchFamily="34" charset="0"/>
              </a:rPr>
              <a:t>incentives and as means for professional development, and leadership development</a:t>
            </a:r>
            <a:r>
              <a:rPr lang="en-US" sz="1200" b="1" dirty="0">
                <a:solidFill>
                  <a:srgbClr val="FF0000"/>
                </a:solidFill>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a typeface="Calibri" panose="020F0502020204030204" pitchFamily="34" charset="0"/>
              </a:rPr>
              <a:t>Factors that limit the opportunity to pursue external grants (information, structure, capacity, incentives, support, bringing together key partners, developing innovative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ea typeface="Calibri" panose="020F0502020204030204" pitchFamily="34" charset="0"/>
              </a:rPr>
              <a:t>Factors that limits interest to pursue external grants (writing the grant, managing the grant, commitment to develop new CTE programs, incentives to develop the grant and manage the grant).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41D1AFD-DCA2-4769-99C0-5B8010D8A454}" type="slidenum">
              <a:rPr lang="en-US" smtClean="0"/>
              <a:t>5</a:t>
            </a:fld>
            <a:endParaRPr lang="en-US" dirty="0"/>
          </a:p>
        </p:txBody>
      </p:sp>
    </p:spTree>
    <p:extLst>
      <p:ext uri="{BB962C8B-B14F-4D97-AF65-F5344CB8AC3E}">
        <p14:creationId xmlns:p14="http://schemas.microsoft.com/office/powerpoint/2010/main" val="1878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Times New Roman" panose="02020603050405020304" pitchFamily="18" charset="0"/>
              </a:rPr>
              <a:t>Other comments (presidents were free to comment on any other issues that they saw fit at the end of each of the interviews)</a:t>
            </a:r>
            <a:endParaRPr lang="en-US" sz="1100" dirty="0">
              <a:solidFill>
                <a:srgbClr val="000000"/>
              </a:solidFill>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1D1AFD-DCA2-4769-99C0-5B8010D8A454}" type="slidenum">
              <a:rPr lang="en-US" smtClean="0"/>
              <a:t>7</a:t>
            </a:fld>
            <a:endParaRPr lang="en-US" dirty="0"/>
          </a:p>
        </p:txBody>
      </p:sp>
    </p:spTree>
    <p:extLst>
      <p:ext uri="{BB962C8B-B14F-4D97-AF65-F5344CB8AC3E}">
        <p14:creationId xmlns:p14="http://schemas.microsoft.com/office/powerpoint/2010/main" val="58129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209961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403404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513020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74067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3242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40846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129885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1268261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57736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33427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0D6045-5DFE-8B46-BB2B-BC412D920BF2}" type="datetimeFigureOut">
              <a:rPr lang="en-US" smtClean="0"/>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577492-987F-3642-8FD9-C567DB4FC8E3}" type="slidenum">
              <a:rPr lang="en-US" smtClean="0"/>
              <a:t>‹#›</a:t>
            </a:fld>
            <a:endParaRPr lang="en-US" dirty="0"/>
          </a:p>
        </p:txBody>
      </p:sp>
    </p:spTree>
    <p:extLst>
      <p:ext uri="{BB962C8B-B14F-4D97-AF65-F5344CB8AC3E}">
        <p14:creationId xmlns:p14="http://schemas.microsoft.com/office/powerpoint/2010/main" val="385453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D6045-5DFE-8B46-BB2B-BC412D920BF2}" type="datetimeFigureOut">
              <a:rPr lang="en-US" smtClean="0"/>
              <a:t>8/6/2020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77492-987F-3642-8FD9-C567DB4FC8E3}" type="slidenum">
              <a:rPr lang="en-US" smtClean="0"/>
              <a:t>‹#›</a:t>
            </a:fld>
            <a:endParaRPr lang="en-US" dirty="0"/>
          </a:p>
        </p:txBody>
      </p:sp>
    </p:spTree>
    <p:extLst>
      <p:ext uri="{BB962C8B-B14F-4D97-AF65-F5344CB8AC3E}">
        <p14:creationId xmlns:p14="http://schemas.microsoft.com/office/powerpoint/2010/main" val="182083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png"/><Relationship Id="rId9" Type="http://schemas.microsoft.com/office/2007/relationships/diagramDrawing" Target="../diagrams/drawing5.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diagramData" Target="../diagrams/data6.xml"/><Relationship Id="rId5" Type="http://schemas.openxmlformats.org/officeDocument/2006/relationships/hyperlink" Target="https://www.prosci.com/adkar/adkar-model" TargetMode="External"/><Relationship Id="rId10" Type="http://schemas.microsoft.com/office/2007/relationships/diagramDrawing" Target="../diagrams/drawing6.xml"/><Relationship Id="rId4" Type="http://schemas.openxmlformats.org/officeDocument/2006/relationships/image" Target="../media/image3.png"/><Relationship Id="rId9" Type="http://schemas.openxmlformats.org/officeDocument/2006/relationships/diagramColors" Target="../diagrams/colors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5" Type="http://schemas.openxmlformats.org/officeDocument/2006/relationships/hyperlink" Target="https://docs.google.com/document/d/1OjIgTd2afTypN80DzDcmpd3oihUK8DOep0oR040-wsU/edit?usp=sharing"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www.projectvis.org/" TargetMode="External"/><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www.projectvis.org/" TargetMode="External"/><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rojectvis.org/" TargetMode="Externa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www.projectvis.org/"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2">
            <a:duotone>
              <a:srgbClr val="2C67A2">
                <a:shade val="45000"/>
                <a:satMod val="135000"/>
              </a:srgb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1393" t="5821" r="-89797" b="7027"/>
          <a:stretch/>
        </p:blipFill>
        <p:spPr>
          <a:xfrm>
            <a:off x="-3833751" y="2356959"/>
            <a:ext cx="22641609" cy="5947421"/>
          </a:xfrm>
          <a:prstGeom prst="flowChartOffpageConnector">
            <a:avLst/>
          </a:prstGeom>
          <a:effectLst>
            <a:outerShdw blurRad="50800" dist="38100" dir="5400000" algn="t" rotWithShape="0">
              <a:prstClr val="black">
                <a:alpha val="40000"/>
              </a:prstClr>
            </a:outerShdw>
          </a:effectLst>
        </p:spPr>
      </p:pic>
      <p:sp>
        <p:nvSpPr>
          <p:cNvPr id="11" name="Flowchart: Off-page Connector 5">
            <a:extLst>
              <a:ext uri="{C183D7F6-B498-43B3-948B-1728B52AA6E4}">
                <adec:decorative xmlns:adec="http://schemas.microsoft.com/office/drawing/2017/decorative" val="1"/>
              </a:ext>
            </a:extLst>
          </p:cNvPr>
          <p:cNvSpPr/>
          <p:nvPr/>
        </p:nvSpPr>
        <p:spPr>
          <a:xfrm>
            <a:off x="-726652" y="1954772"/>
            <a:ext cx="10300515" cy="154894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4778"/>
              <a:gd name="connsiteX1" fmla="*/ 10000 w 10000"/>
              <a:gd name="connsiteY1" fmla="*/ 0 h 14778"/>
              <a:gd name="connsiteX2" fmla="*/ 10000 w 10000"/>
              <a:gd name="connsiteY2" fmla="*/ 8000 h 14778"/>
              <a:gd name="connsiteX3" fmla="*/ 3408 w 10000"/>
              <a:gd name="connsiteY3" fmla="*/ 14778 h 14778"/>
              <a:gd name="connsiteX4" fmla="*/ 0 w 10000"/>
              <a:gd name="connsiteY4" fmla="*/ 8000 h 14778"/>
              <a:gd name="connsiteX5" fmla="*/ 0 w 10000"/>
              <a:gd name="connsiteY5" fmla="*/ 0 h 14778"/>
              <a:gd name="connsiteX0" fmla="*/ 0 w 10000"/>
              <a:gd name="connsiteY0" fmla="*/ 0 h 14682"/>
              <a:gd name="connsiteX1" fmla="*/ 10000 w 10000"/>
              <a:gd name="connsiteY1" fmla="*/ 0 h 14682"/>
              <a:gd name="connsiteX2" fmla="*/ 10000 w 10000"/>
              <a:gd name="connsiteY2" fmla="*/ 8000 h 14682"/>
              <a:gd name="connsiteX3" fmla="*/ 3294 w 10000"/>
              <a:gd name="connsiteY3" fmla="*/ 14682 h 14682"/>
              <a:gd name="connsiteX4" fmla="*/ 0 w 10000"/>
              <a:gd name="connsiteY4" fmla="*/ 8000 h 14682"/>
              <a:gd name="connsiteX5" fmla="*/ 0 w 10000"/>
              <a:gd name="connsiteY5" fmla="*/ 0 h 14682"/>
              <a:gd name="connsiteX0" fmla="*/ 0 w 10000"/>
              <a:gd name="connsiteY0" fmla="*/ 0 h 13057"/>
              <a:gd name="connsiteX1" fmla="*/ 10000 w 10000"/>
              <a:gd name="connsiteY1" fmla="*/ 0 h 13057"/>
              <a:gd name="connsiteX2" fmla="*/ 10000 w 10000"/>
              <a:gd name="connsiteY2" fmla="*/ 8000 h 13057"/>
              <a:gd name="connsiteX3" fmla="*/ 3326 w 10000"/>
              <a:gd name="connsiteY3" fmla="*/ 13057 h 13057"/>
              <a:gd name="connsiteX4" fmla="*/ 0 w 10000"/>
              <a:gd name="connsiteY4" fmla="*/ 8000 h 13057"/>
              <a:gd name="connsiteX5" fmla="*/ 0 w 10000"/>
              <a:gd name="connsiteY5" fmla="*/ 0 h 13057"/>
              <a:gd name="connsiteX0" fmla="*/ 67 w 10067"/>
              <a:gd name="connsiteY0" fmla="*/ 0 h 13057"/>
              <a:gd name="connsiteX1" fmla="*/ 10067 w 10067"/>
              <a:gd name="connsiteY1" fmla="*/ 0 h 13057"/>
              <a:gd name="connsiteX2" fmla="*/ 10067 w 10067"/>
              <a:gd name="connsiteY2" fmla="*/ 8000 h 13057"/>
              <a:gd name="connsiteX3" fmla="*/ 3393 w 10067"/>
              <a:gd name="connsiteY3" fmla="*/ 13057 h 13057"/>
              <a:gd name="connsiteX4" fmla="*/ 0 w 10067"/>
              <a:gd name="connsiteY4" fmla="*/ 4996 h 13057"/>
              <a:gd name="connsiteX5" fmla="*/ 67 w 10067"/>
              <a:gd name="connsiteY5" fmla="*/ 0 h 13057"/>
              <a:gd name="connsiteX0" fmla="*/ 67 w 10067"/>
              <a:gd name="connsiteY0" fmla="*/ 0 h 11691"/>
              <a:gd name="connsiteX1" fmla="*/ 10067 w 10067"/>
              <a:gd name="connsiteY1" fmla="*/ 0 h 11691"/>
              <a:gd name="connsiteX2" fmla="*/ 10067 w 10067"/>
              <a:gd name="connsiteY2" fmla="*/ 8000 h 11691"/>
              <a:gd name="connsiteX3" fmla="*/ 3393 w 10067"/>
              <a:gd name="connsiteY3" fmla="*/ 11691 h 11691"/>
              <a:gd name="connsiteX4" fmla="*/ 0 w 10067"/>
              <a:gd name="connsiteY4" fmla="*/ 4996 h 11691"/>
              <a:gd name="connsiteX5" fmla="*/ 67 w 10067"/>
              <a:gd name="connsiteY5" fmla="*/ 0 h 1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7" h="11691">
                <a:moveTo>
                  <a:pt x="67" y="0"/>
                </a:moveTo>
                <a:lnTo>
                  <a:pt x="10067" y="0"/>
                </a:lnTo>
                <a:lnTo>
                  <a:pt x="10067" y="8000"/>
                </a:lnTo>
                <a:lnTo>
                  <a:pt x="3393" y="11691"/>
                </a:lnTo>
                <a:lnTo>
                  <a:pt x="0" y="4996"/>
                </a:lnTo>
                <a:cubicBezTo>
                  <a:pt x="22" y="3331"/>
                  <a:pt x="45" y="1665"/>
                  <a:pt x="67" y="0"/>
                </a:cubicBezTo>
                <a:close/>
              </a:path>
            </a:pathLst>
          </a:custGeom>
          <a:solidFill>
            <a:srgbClr val="CFA83A">
              <a:alpha val="70000"/>
            </a:srgb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2" name="Flowchart: Off-page Connector 5">
            <a:extLst>
              <a:ext uri="{C183D7F6-B498-43B3-948B-1728B52AA6E4}">
                <adec:decorative xmlns:adec="http://schemas.microsoft.com/office/drawing/2017/decorative" val="1"/>
              </a:ext>
            </a:extLst>
          </p:cNvPr>
          <p:cNvSpPr/>
          <p:nvPr/>
        </p:nvSpPr>
        <p:spPr>
          <a:xfrm>
            <a:off x="-672456" y="-561190"/>
            <a:ext cx="10231961" cy="392790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4778"/>
              <a:gd name="connsiteX1" fmla="*/ 10000 w 10000"/>
              <a:gd name="connsiteY1" fmla="*/ 0 h 14778"/>
              <a:gd name="connsiteX2" fmla="*/ 10000 w 10000"/>
              <a:gd name="connsiteY2" fmla="*/ 8000 h 14778"/>
              <a:gd name="connsiteX3" fmla="*/ 3408 w 10000"/>
              <a:gd name="connsiteY3" fmla="*/ 14778 h 14778"/>
              <a:gd name="connsiteX4" fmla="*/ 0 w 10000"/>
              <a:gd name="connsiteY4" fmla="*/ 8000 h 14778"/>
              <a:gd name="connsiteX5" fmla="*/ 0 w 10000"/>
              <a:gd name="connsiteY5" fmla="*/ 0 h 14778"/>
              <a:gd name="connsiteX0" fmla="*/ 0 w 10000"/>
              <a:gd name="connsiteY0" fmla="*/ 0 h 14682"/>
              <a:gd name="connsiteX1" fmla="*/ 10000 w 10000"/>
              <a:gd name="connsiteY1" fmla="*/ 0 h 14682"/>
              <a:gd name="connsiteX2" fmla="*/ 10000 w 10000"/>
              <a:gd name="connsiteY2" fmla="*/ 8000 h 14682"/>
              <a:gd name="connsiteX3" fmla="*/ 3294 w 10000"/>
              <a:gd name="connsiteY3" fmla="*/ 14682 h 14682"/>
              <a:gd name="connsiteX4" fmla="*/ 0 w 10000"/>
              <a:gd name="connsiteY4" fmla="*/ 8000 h 14682"/>
              <a:gd name="connsiteX5" fmla="*/ 0 w 10000"/>
              <a:gd name="connsiteY5" fmla="*/ 0 h 14682"/>
              <a:gd name="connsiteX0" fmla="*/ 0 w 10000"/>
              <a:gd name="connsiteY0" fmla="*/ 0 h 13057"/>
              <a:gd name="connsiteX1" fmla="*/ 10000 w 10000"/>
              <a:gd name="connsiteY1" fmla="*/ 0 h 13057"/>
              <a:gd name="connsiteX2" fmla="*/ 10000 w 10000"/>
              <a:gd name="connsiteY2" fmla="*/ 8000 h 13057"/>
              <a:gd name="connsiteX3" fmla="*/ 3326 w 10000"/>
              <a:gd name="connsiteY3" fmla="*/ 13057 h 13057"/>
              <a:gd name="connsiteX4" fmla="*/ 0 w 10000"/>
              <a:gd name="connsiteY4" fmla="*/ 8000 h 13057"/>
              <a:gd name="connsiteX5" fmla="*/ 0 w 10000"/>
              <a:gd name="connsiteY5" fmla="*/ 0 h 13057"/>
              <a:gd name="connsiteX0" fmla="*/ 0 w 10000"/>
              <a:gd name="connsiteY0" fmla="*/ 12731 h 25788"/>
              <a:gd name="connsiteX1" fmla="*/ 9985 w 10000"/>
              <a:gd name="connsiteY1" fmla="*/ 0 h 25788"/>
              <a:gd name="connsiteX2" fmla="*/ 10000 w 10000"/>
              <a:gd name="connsiteY2" fmla="*/ 20731 h 25788"/>
              <a:gd name="connsiteX3" fmla="*/ 3326 w 10000"/>
              <a:gd name="connsiteY3" fmla="*/ 25788 h 25788"/>
              <a:gd name="connsiteX4" fmla="*/ 0 w 10000"/>
              <a:gd name="connsiteY4" fmla="*/ 20731 h 25788"/>
              <a:gd name="connsiteX5" fmla="*/ 0 w 10000"/>
              <a:gd name="connsiteY5" fmla="*/ 12731 h 25788"/>
              <a:gd name="connsiteX0" fmla="*/ 77 w 10000"/>
              <a:gd name="connsiteY0" fmla="*/ 621 h 25788"/>
              <a:gd name="connsiteX1" fmla="*/ 9985 w 10000"/>
              <a:gd name="connsiteY1" fmla="*/ 0 h 25788"/>
              <a:gd name="connsiteX2" fmla="*/ 10000 w 10000"/>
              <a:gd name="connsiteY2" fmla="*/ 20731 h 25788"/>
              <a:gd name="connsiteX3" fmla="*/ 3326 w 10000"/>
              <a:gd name="connsiteY3" fmla="*/ 25788 h 25788"/>
              <a:gd name="connsiteX4" fmla="*/ 0 w 10000"/>
              <a:gd name="connsiteY4" fmla="*/ 20731 h 25788"/>
              <a:gd name="connsiteX5" fmla="*/ 77 w 10000"/>
              <a:gd name="connsiteY5" fmla="*/ 621 h 2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25788">
                <a:moveTo>
                  <a:pt x="77" y="621"/>
                </a:moveTo>
                <a:lnTo>
                  <a:pt x="9985" y="0"/>
                </a:lnTo>
                <a:cubicBezTo>
                  <a:pt x="9990" y="6910"/>
                  <a:pt x="9995" y="13821"/>
                  <a:pt x="10000" y="20731"/>
                </a:cubicBezTo>
                <a:lnTo>
                  <a:pt x="3326" y="25788"/>
                </a:lnTo>
                <a:lnTo>
                  <a:pt x="0" y="20731"/>
                </a:lnTo>
                <a:cubicBezTo>
                  <a:pt x="26" y="14028"/>
                  <a:pt x="51" y="7324"/>
                  <a:pt x="77" y="621"/>
                </a:cubicBezTo>
                <a:close/>
              </a:path>
            </a:pathLst>
          </a:custGeom>
          <a:solidFill>
            <a:srgbClr val="114981"/>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2" name="Title 1"/>
          <p:cNvSpPr>
            <a:spLocks noGrp="1"/>
          </p:cNvSpPr>
          <p:nvPr>
            <p:ph type="ctrTitle"/>
          </p:nvPr>
        </p:nvSpPr>
        <p:spPr>
          <a:xfrm>
            <a:off x="324587" y="-682432"/>
            <a:ext cx="8863767" cy="2387600"/>
          </a:xfrm>
        </p:spPr>
        <p:txBody>
          <a:bodyPr>
            <a:normAutofit/>
          </a:bodyPr>
          <a:lstStyle/>
          <a:p>
            <a:pPr algn="l"/>
            <a:r>
              <a:rPr lang="en-US" sz="5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Project Vision Team Meeting</a:t>
            </a:r>
            <a:endParaRPr lang="en-US" sz="54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24587" y="1788369"/>
            <a:ext cx="7357162" cy="1655762"/>
          </a:xfrm>
        </p:spPr>
        <p:txBody>
          <a:bodyPr/>
          <a:lstStyle/>
          <a:p>
            <a:pPr algn="l"/>
            <a:r>
              <a:rPr lang="en-US"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Year one Cohort</a:t>
            </a:r>
            <a:endParaRPr lang="en-US" i="1" dirty="0">
              <a:solidFill>
                <a:schemeClr val="bg1"/>
              </a:solidFill>
              <a:effectLst>
                <a:outerShdw blurRad="38100" dist="38100" dir="2700000" algn="tl">
                  <a:srgbClr val="000000">
                    <a:alpha val="43137"/>
                  </a:srgbClr>
                </a:outerShdw>
              </a:effectLst>
            </a:endParaRPr>
          </a:p>
        </p:txBody>
      </p:sp>
      <p:grpSp>
        <p:nvGrpSpPr>
          <p:cNvPr id="17" name="Group 16" descr="NSF Logo and Project Vision Logo"/>
          <p:cNvGrpSpPr/>
          <p:nvPr/>
        </p:nvGrpSpPr>
        <p:grpSpPr>
          <a:xfrm>
            <a:off x="890752" y="3417498"/>
            <a:ext cx="7362497" cy="3125948"/>
            <a:chOff x="1095703" y="3496325"/>
            <a:chExt cx="7362497" cy="3125948"/>
          </a:xfrm>
        </p:grpSpPr>
        <p:pic>
          <p:nvPicPr>
            <p:cNvPr id="8" name="Google Shape;96;p1">
              <a:extLst>
                <a:ext uri="{FF2B5EF4-FFF2-40B4-BE49-F238E27FC236}">
                  <a16:creationId xmlns:a16="http://schemas.microsoft.com/office/drawing/2014/main" id="{ED942925-0BDD-6E4E-BA1C-883B149A32EC}"/>
                </a:ext>
              </a:extLst>
            </p:cNvPr>
            <p:cNvPicPr preferRelativeResize="0"/>
            <p:nvPr/>
          </p:nvPicPr>
          <p:blipFill rotWithShape="1">
            <a:blip r:embed="rId4">
              <a:alphaModFix/>
            </a:blip>
            <a:srcRect/>
            <a:stretch/>
          </p:blipFill>
          <p:spPr>
            <a:xfrm>
              <a:off x="1095703" y="3860756"/>
              <a:ext cx="2371680" cy="2373992"/>
            </a:xfrm>
            <a:prstGeom prst="rect">
              <a:avLst/>
            </a:prstGeom>
            <a:noFill/>
            <a:ln>
              <a:noFill/>
            </a:ln>
            <a:effectLst>
              <a:glow rad="406400">
                <a:schemeClr val="bg1">
                  <a:alpha val="23000"/>
                </a:schemeClr>
              </a:glow>
            </a:effectLst>
          </p:spPr>
        </p:pic>
        <p:pic>
          <p:nvPicPr>
            <p:cNvPr id="9" name="Google Shape;97;p1">
              <a:extLst>
                <a:ext uri="{FF2B5EF4-FFF2-40B4-BE49-F238E27FC236}">
                  <a16:creationId xmlns:a16="http://schemas.microsoft.com/office/drawing/2014/main" id="{3103FCE2-724F-0B4D-A2B6-2C7A80AE0C1D}"/>
                </a:ext>
              </a:extLst>
            </p:cNvPr>
            <p:cNvPicPr preferRelativeResize="0"/>
            <p:nvPr/>
          </p:nvPicPr>
          <p:blipFill rotWithShape="1">
            <a:blip r:embed="rId5">
              <a:alphaModFix/>
            </a:blip>
            <a:srcRect/>
            <a:stretch/>
          </p:blipFill>
          <p:spPr>
            <a:xfrm>
              <a:off x="5169698" y="3496325"/>
              <a:ext cx="3288502" cy="3125948"/>
            </a:xfrm>
            <a:prstGeom prst="rect">
              <a:avLst/>
            </a:prstGeom>
            <a:noFill/>
            <a:ln>
              <a:noFill/>
            </a:ln>
            <a:effectLst>
              <a:glow rad="406400">
                <a:schemeClr val="bg1">
                  <a:alpha val="23000"/>
                </a:schemeClr>
              </a:glow>
            </a:effectLst>
          </p:spPr>
        </p:pic>
      </p:grpSp>
      <p:cxnSp>
        <p:nvCxnSpPr>
          <p:cNvPr id="15" name="Straight Connector 14">
            <a:extLst>
              <a:ext uri="{C183D7F6-B498-43B3-948B-1728B52AA6E4}">
                <adec:decorative xmlns:adec="http://schemas.microsoft.com/office/drawing/2017/decorative" val="1"/>
              </a:ext>
            </a:extLst>
          </p:cNvPr>
          <p:cNvCxnSpPr>
            <a:cxnSpLocks/>
          </p:cNvCxnSpPr>
          <p:nvPr/>
        </p:nvCxnSpPr>
        <p:spPr>
          <a:xfrm flipV="1">
            <a:off x="447675" y="1678848"/>
            <a:ext cx="8696325" cy="2632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778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738087"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738088" y="1476056"/>
            <a:ext cx="7539431" cy="3785652"/>
          </a:xfrm>
          <a:prstGeom prst="rect">
            <a:avLst/>
          </a:prstGeom>
          <a:noFill/>
        </p:spPr>
        <p:txBody>
          <a:bodyPr wrap="square" rtlCol="0">
            <a:spAutoFit/>
          </a:bodyPr>
          <a:lstStyle/>
          <a:p>
            <a:pPr algn="just"/>
            <a:r>
              <a:rPr lang="en-US" sz="2400" dirty="0"/>
              <a:t>Narratives that Project Vision collects from Mentee Colleges will help frame our understanding about their institution’s background and history in areas such as organization/operation/planning/structure, administrative commitment and support, faculty engagement in visioning, ideation, and innovation, key industry partnerships, training and program development, commitment to student success and equity/inclusion/social justice, effectiveness of institutional change, and institutional commitment to sustainability. </a:t>
            </a:r>
            <a:endParaRPr lang="en-US" sz="2000" dirty="0">
              <a:effectLst/>
            </a:endParaRPr>
          </a:p>
        </p:txBody>
      </p:sp>
      <p:sp>
        <p:nvSpPr>
          <p:cNvPr id="3" name="Rectangle 2">
            <a:extLst>
              <a:ext uri="{FF2B5EF4-FFF2-40B4-BE49-F238E27FC236}">
                <a16:creationId xmlns:a16="http://schemas.microsoft.com/office/drawing/2014/main" id="{9A160D9A-EB17-4702-8FA5-B973EBBCD423}"/>
              </a:ext>
            </a:extLst>
          </p:cNvPr>
          <p:cNvSpPr/>
          <p:nvPr/>
        </p:nvSpPr>
        <p:spPr>
          <a:xfrm>
            <a:off x="359371" y="671337"/>
            <a:ext cx="8428878" cy="470000"/>
          </a:xfrm>
          <a:prstGeom prst="rect">
            <a:avLst/>
          </a:prstGeom>
        </p:spPr>
        <p:txBody>
          <a:bodyPr wrap="square">
            <a:spAutoFit/>
          </a:bodyPr>
          <a:lstStyle/>
          <a:p>
            <a:pPr marR="0" lvl="0" algn="just">
              <a:lnSpc>
                <a:spcPct val="107000"/>
              </a:lnSpc>
              <a:spcBef>
                <a:spcPts val="0"/>
              </a:spcBef>
              <a:spcAft>
                <a:spcPts val="0"/>
              </a:spcAft>
              <a:buClr>
                <a:srgbClr val="4B7EAA"/>
              </a:buClr>
            </a:pPr>
            <a:r>
              <a:rPr lang="en-US" sz="2400" b="1" dirty="0">
                <a:solidFill>
                  <a:srgbClr val="4B7EAA"/>
                </a:solidFill>
              </a:rPr>
              <a:t>Mentee College Narratives</a:t>
            </a:r>
          </a:p>
        </p:txBody>
      </p:sp>
    </p:spTree>
    <p:extLst>
      <p:ext uri="{BB962C8B-B14F-4D97-AF65-F5344CB8AC3E}">
        <p14:creationId xmlns:p14="http://schemas.microsoft.com/office/powerpoint/2010/main" val="199324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215546"/>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Rectangle 3">
            <a:extLst>
              <a:ext uri="{FF2B5EF4-FFF2-40B4-BE49-F238E27FC236}">
                <a16:creationId xmlns:a16="http://schemas.microsoft.com/office/drawing/2014/main" id="{5ECE3FB3-FF79-4E26-A174-4D562FD9BD66}"/>
              </a:ext>
            </a:extLst>
          </p:cNvPr>
          <p:cNvSpPr/>
          <p:nvPr/>
        </p:nvSpPr>
        <p:spPr>
          <a:xfrm>
            <a:off x="715617" y="1193233"/>
            <a:ext cx="7513042" cy="2862322"/>
          </a:xfrm>
          <a:prstGeom prst="rect">
            <a:avLst/>
          </a:prstGeom>
        </p:spPr>
        <p:txBody>
          <a:bodyPr wrap="square">
            <a:spAutoFit/>
          </a:bodyPr>
          <a:lstStyle/>
          <a:p>
            <a:pPr marR="185420" algn="just">
              <a:spcBef>
                <a:spcPts val="0"/>
              </a:spcBef>
              <a:spcAft>
                <a:spcPts val="0"/>
              </a:spcAft>
            </a:pPr>
            <a:r>
              <a:rPr lang="en-US" sz="2000" dirty="0"/>
              <a:t>Upon the completion of Pre-Visit document, the Project Vision leadership team will develop a summary document that provides a composite picture of your institution. This will be used to: (a) initiate the development of details for our site visit logistics, which will lead to joint strategy development, (b) select the Project Vision visiting team, matching areas of focus with our expertise and (c) expand dialogue with mentee colleges and external stakeholders after the post-visit in our collective journey. </a:t>
            </a:r>
          </a:p>
          <a:p>
            <a:pPr marR="185420" algn="just">
              <a:spcBef>
                <a:spcPts val="0"/>
              </a:spcBef>
              <a:spcAft>
                <a:spcPts val="0"/>
              </a:spcAft>
            </a:pPr>
            <a:r>
              <a:rPr lang="en-US" sz="2000" dirty="0"/>
              <a:t> </a:t>
            </a:r>
          </a:p>
        </p:txBody>
      </p:sp>
      <p:graphicFrame>
        <p:nvGraphicFramePr>
          <p:cNvPr id="5" name="Table 5">
            <a:extLst>
              <a:ext uri="{FF2B5EF4-FFF2-40B4-BE49-F238E27FC236}">
                <a16:creationId xmlns:a16="http://schemas.microsoft.com/office/drawing/2014/main" id="{6D5BC87A-F0DE-4A34-890F-2350869FD21C}"/>
              </a:ext>
            </a:extLst>
          </p:cNvPr>
          <p:cNvGraphicFramePr>
            <a:graphicFrameLocks noGrp="1"/>
          </p:cNvGraphicFramePr>
          <p:nvPr>
            <p:extLst>
              <p:ext uri="{D42A27DB-BD31-4B8C-83A1-F6EECF244321}">
                <p14:modId xmlns:p14="http://schemas.microsoft.com/office/powerpoint/2010/main" val="1476780660"/>
              </p:ext>
            </p:extLst>
          </p:nvPr>
        </p:nvGraphicFramePr>
        <p:xfrm>
          <a:off x="712873" y="3904089"/>
          <a:ext cx="7589860" cy="1554480"/>
        </p:xfrm>
        <a:graphic>
          <a:graphicData uri="http://schemas.openxmlformats.org/drawingml/2006/table">
            <a:tbl>
              <a:tblPr firstRow="1" bandRow="1">
                <a:tableStyleId>{5C22544A-7EE6-4342-B048-85BDC9FD1C3A}</a:tableStyleId>
              </a:tblPr>
              <a:tblGrid>
                <a:gridCol w="7589860">
                  <a:extLst>
                    <a:ext uri="{9D8B030D-6E8A-4147-A177-3AD203B41FA5}">
                      <a16:colId xmlns:a16="http://schemas.microsoft.com/office/drawing/2014/main" val="724560385"/>
                    </a:ext>
                  </a:extLst>
                </a:gridCol>
              </a:tblGrid>
              <a:tr h="1401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t>Feedback loops are also designed to facilitate mutual efforts to diagnose and analyze steps or processes that may not be producing optimal outcomes in the collaboration. </a:t>
                      </a:r>
                    </a:p>
                    <a:p>
                      <a:endParaRPr lang="en-US" dirty="0"/>
                    </a:p>
                  </a:txBody>
                  <a:tcPr/>
                </a:tc>
                <a:extLst>
                  <a:ext uri="{0D108BD9-81ED-4DB2-BD59-A6C34878D82A}">
                    <a16:rowId xmlns:a16="http://schemas.microsoft.com/office/drawing/2014/main" val="1076964349"/>
                  </a:ext>
                </a:extLst>
              </a:tr>
            </a:tbl>
          </a:graphicData>
        </a:graphic>
      </p:graphicFrame>
    </p:spTree>
    <p:extLst>
      <p:ext uri="{BB962C8B-B14F-4D97-AF65-F5344CB8AC3E}">
        <p14:creationId xmlns:p14="http://schemas.microsoft.com/office/powerpoint/2010/main" val="1720314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491584" y="1130588"/>
            <a:ext cx="8351236" cy="5021631"/>
          </a:xfrm>
          <a:prstGeom prst="rect">
            <a:avLst/>
          </a:prstGeom>
          <a:noFill/>
        </p:spPr>
        <p:txBody>
          <a:bodyPr wrap="square" rtlCol="0">
            <a:spAutoFit/>
          </a:bodyPr>
          <a:lstStyle/>
          <a:p>
            <a:r>
              <a:rPr lang="en-US" b="1" dirty="0"/>
              <a:t>Information that Project Visit team gathers will not be used as a summative evaluation or conclusion about your institution and/or your performance. </a:t>
            </a:r>
          </a:p>
          <a:p>
            <a:r>
              <a:rPr lang="en-US" dirty="0"/>
              <a:t> </a:t>
            </a:r>
          </a:p>
          <a:p>
            <a:r>
              <a:rPr lang="en-US" dirty="0"/>
              <a:t>The </a:t>
            </a:r>
            <a:r>
              <a:rPr lang="en-US" b="1" dirty="0"/>
              <a:t>relationship</a:t>
            </a:r>
            <a:r>
              <a:rPr lang="en-US" dirty="0"/>
              <a:t> between the Project Vision leadership team and the mentee college team </a:t>
            </a:r>
            <a:r>
              <a:rPr lang="en-US" b="1" dirty="0"/>
              <a:t>will be symbiotic and nurturing</a:t>
            </a:r>
            <a:r>
              <a:rPr lang="en-US" dirty="0"/>
              <a:t>, not that of a process such as accreditation site visit or accreditation evaluators. </a:t>
            </a:r>
          </a:p>
          <a:p>
            <a:r>
              <a:rPr lang="en-US" dirty="0"/>
              <a:t> </a:t>
            </a:r>
          </a:p>
          <a:p>
            <a:r>
              <a:rPr lang="en-US" dirty="0"/>
              <a:t>Nonetheless, this collaboration is aimed at developing and framing our understanding of </a:t>
            </a:r>
            <a:r>
              <a:rPr lang="en-US" b="1" dirty="0"/>
              <a:t>where the mentee institution has been</a:t>
            </a:r>
            <a:r>
              <a:rPr lang="en-US" dirty="0"/>
              <a:t>, </a:t>
            </a:r>
            <a:r>
              <a:rPr lang="en-US" b="1" dirty="0"/>
              <a:t>where the institution is currently </a:t>
            </a:r>
            <a:r>
              <a:rPr lang="en-US" dirty="0"/>
              <a:t>and </a:t>
            </a:r>
            <a:r>
              <a:rPr lang="en-US" b="1" dirty="0"/>
              <a:t>where it may be headed in the future</a:t>
            </a:r>
            <a:r>
              <a:rPr lang="en-US" dirty="0"/>
              <a:t>. </a:t>
            </a:r>
          </a:p>
          <a:p>
            <a:r>
              <a:rPr lang="en-US" dirty="0"/>
              <a:t> </a:t>
            </a:r>
          </a:p>
          <a:p>
            <a:r>
              <a:rPr lang="en-US" b="1" dirty="0"/>
              <a:t>Our ultimate goal is to fulfill key priorities of Project Vision, Helping Colleges to InnovATE by supporting and furthering NSF investments in building capacity in STEM education and workforce development for your institution.  </a:t>
            </a:r>
          </a:p>
          <a:p>
            <a:r>
              <a:rPr lang="en-US" dirty="0"/>
              <a:t> </a:t>
            </a:r>
          </a:p>
          <a:p>
            <a:r>
              <a:rPr lang="en-US" b="1" dirty="0"/>
              <a:t>Through this collaboration, we will strive to ensure that you and your team will meet or exceed the aspirations of your institution to grow, prosper, and InnovATE. </a:t>
            </a:r>
          </a:p>
          <a:p>
            <a:pPr marR="0" lvl="0" algn="just">
              <a:lnSpc>
                <a:spcPct val="107000"/>
              </a:lnSpc>
              <a:spcBef>
                <a:spcPts val="0"/>
              </a:spcBef>
              <a:spcAft>
                <a:spcPts val="0"/>
              </a:spcAft>
              <a:buSzPts val="1100"/>
            </a:pPr>
            <a:endParaRPr lang="en-US" sz="1400" dirty="0">
              <a:ea typeface="Calibri" panose="020F0502020204030204" pitchFamily="34" charset="0"/>
            </a:endParaRPr>
          </a:p>
        </p:txBody>
      </p:sp>
      <p:sp>
        <p:nvSpPr>
          <p:cNvPr id="5" name="Rectangle 4">
            <a:extLst>
              <a:ext uri="{FF2B5EF4-FFF2-40B4-BE49-F238E27FC236}">
                <a16:creationId xmlns:a16="http://schemas.microsoft.com/office/drawing/2014/main" id="{4BCFD7A7-77C6-4DBA-9878-3E5AB6D971AB}"/>
              </a:ext>
            </a:extLst>
          </p:cNvPr>
          <p:cNvSpPr/>
          <p:nvPr/>
        </p:nvSpPr>
        <p:spPr>
          <a:xfrm>
            <a:off x="359371" y="579619"/>
            <a:ext cx="8351236" cy="400110"/>
          </a:xfrm>
          <a:prstGeom prst="rect">
            <a:avLst/>
          </a:prstGeom>
        </p:spPr>
        <p:txBody>
          <a:bodyPr wrap="square">
            <a:spAutoFit/>
          </a:bodyPr>
          <a:lstStyle/>
          <a:p>
            <a:pPr>
              <a:spcAft>
                <a:spcPts val="0"/>
              </a:spcAft>
            </a:pPr>
            <a:r>
              <a:rPr lang="en-US" sz="2000" b="1" dirty="0">
                <a:solidFill>
                  <a:srgbClr val="4B7EAA"/>
                </a:solidFill>
              </a:rPr>
              <a:t>Important note</a:t>
            </a:r>
          </a:p>
        </p:txBody>
      </p:sp>
    </p:spTree>
    <p:extLst>
      <p:ext uri="{BB962C8B-B14F-4D97-AF65-F5344CB8AC3E}">
        <p14:creationId xmlns:p14="http://schemas.microsoft.com/office/powerpoint/2010/main" val="389257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724458"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629251" y="982436"/>
            <a:ext cx="7634639" cy="1569660"/>
          </a:xfrm>
          <a:prstGeom prst="rect">
            <a:avLst/>
          </a:prstGeom>
          <a:noFill/>
        </p:spPr>
        <p:txBody>
          <a:bodyPr wrap="square" rtlCol="0">
            <a:spAutoFit/>
          </a:bodyPr>
          <a:lstStyle/>
          <a:p>
            <a:pPr algn="just"/>
            <a:r>
              <a:rPr lang="en-US" sz="2000" dirty="0"/>
              <a:t>The composition of this team is determined by each mentee college but should include senior administration, staff (grant personnel, if they exist), and multidisciplinary faculty. </a:t>
            </a:r>
          </a:p>
          <a:p>
            <a:pPr lvl="0"/>
            <a:br>
              <a:rPr lang="en-US" dirty="0"/>
            </a:br>
            <a:r>
              <a:rPr lang="en-US" dirty="0"/>
              <a:t> </a:t>
            </a:r>
          </a:p>
        </p:txBody>
      </p:sp>
      <p:sp>
        <p:nvSpPr>
          <p:cNvPr id="5" name="Rectangle 4">
            <a:extLst>
              <a:ext uri="{FF2B5EF4-FFF2-40B4-BE49-F238E27FC236}">
                <a16:creationId xmlns:a16="http://schemas.microsoft.com/office/drawing/2014/main" id="{D1F92C18-B3A2-4AD4-97A1-72E81408F8EA}"/>
              </a:ext>
            </a:extLst>
          </p:cNvPr>
          <p:cNvSpPr/>
          <p:nvPr/>
        </p:nvSpPr>
        <p:spPr>
          <a:xfrm>
            <a:off x="359371" y="606482"/>
            <a:ext cx="8341296" cy="400110"/>
          </a:xfrm>
          <a:prstGeom prst="rect">
            <a:avLst/>
          </a:prstGeom>
        </p:spPr>
        <p:txBody>
          <a:bodyPr wrap="square">
            <a:spAutoFit/>
          </a:bodyPr>
          <a:lstStyle/>
          <a:p>
            <a:r>
              <a:rPr lang="en-US" sz="2000" b="1" dirty="0">
                <a:solidFill>
                  <a:srgbClr val="4B7EAA"/>
                </a:solidFill>
              </a:rPr>
              <a:t>Composition of Mentee College Team </a:t>
            </a:r>
          </a:p>
        </p:txBody>
      </p:sp>
      <p:graphicFrame>
        <p:nvGraphicFramePr>
          <p:cNvPr id="6" name="Diagram 5" descr="Mentee College Team">
            <a:extLst>
              <a:ext uri="{FF2B5EF4-FFF2-40B4-BE49-F238E27FC236}">
                <a16:creationId xmlns:a16="http://schemas.microsoft.com/office/drawing/2014/main" id="{CED166B7-8027-4F91-9314-0B7DF83C1805}"/>
              </a:ext>
            </a:extLst>
          </p:cNvPr>
          <p:cNvGraphicFramePr/>
          <p:nvPr>
            <p:extLst>
              <p:ext uri="{D42A27DB-BD31-4B8C-83A1-F6EECF244321}">
                <p14:modId xmlns:p14="http://schemas.microsoft.com/office/powerpoint/2010/main" val="3452542882"/>
              </p:ext>
            </p:extLst>
          </p:nvPr>
        </p:nvGraphicFramePr>
        <p:xfrm>
          <a:off x="1524000" y="2117034"/>
          <a:ext cx="6096000" cy="39749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5628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644448" y="973207"/>
            <a:ext cx="7634640" cy="4484305"/>
          </a:xfrm>
          <a:prstGeom prst="rect">
            <a:avLst/>
          </a:prstGeom>
          <a:noFill/>
        </p:spPr>
        <p:txBody>
          <a:bodyPr wrap="square" rtlCol="0">
            <a:spAutoFit/>
          </a:bodyPr>
          <a:lstStyle/>
          <a:p>
            <a:pPr algn="just">
              <a:lnSpc>
                <a:spcPct val="107000"/>
              </a:lnSpc>
            </a:pPr>
            <a:endParaRPr lang="en-US" sz="2000" b="1" dirty="0">
              <a:solidFill>
                <a:srgbClr val="4B7EAA"/>
              </a:solidFill>
              <a:ea typeface="Calibri" panose="020F0502020204030204" pitchFamily="34" charset="0"/>
            </a:endParaRPr>
          </a:p>
          <a:p>
            <a:pPr algn="just"/>
            <a:r>
              <a:rPr lang="en-US" sz="2400" dirty="0"/>
              <a:t>One of Project Vision’s primary objectives is to collect data and identify lessons learned. </a:t>
            </a:r>
            <a:r>
              <a:rPr lang="en-US" sz="2400" b="1" dirty="0"/>
              <a:t>The external evaluator for Project Vision will conduct a rigorous assessment of change at each college using a Change Assessment survey</a:t>
            </a:r>
            <a:r>
              <a:rPr lang="en-US" sz="2400" dirty="0"/>
              <a:t>. </a:t>
            </a:r>
          </a:p>
          <a:p>
            <a:pPr algn="just"/>
            <a:r>
              <a:rPr lang="en-US" sz="2400" dirty="0"/>
              <a:t> </a:t>
            </a:r>
          </a:p>
          <a:p>
            <a:pPr algn="just"/>
            <a:r>
              <a:rPr lang="en-US" sz="2400" dirty="0"/>
              <a:t>The aggregated </a:t>
            </a:r>
            <a:r>
              <a:rPr lang="en-US" sz="2400" b="1" dirty="0"/>
              <a:t>data will serve as means to improve Project Vision processes, inform NSF Program Officers, and assist other colleges to understand the motivators, inhibitors, and trends associated with developing grant proposals. </a:t>
            </a:r>
          </a:p>
          <a:p>
            <a:pPr algn="just"/>
            <a:r>
              <a:rPr lang="en-US" sz="2400" dirty="0"/>
              <a:t> </a:t>
            </a:r>
            <a:endParaRPr lang="en-US" sz="2400" dirty="0">
              <a:effectLst/>
            </a:endParaRPr>
          </a:p>
        </p:txBody>
      </p:sp>
      <p:sp>
        <p:nvSpPr>
          <p:cNvPr id="11" name="Rectangle 10">
            <a:extLst>
              <a:ext uri="{FF2B5EF4-FFF2-40B4-BE49-F238E27FC236}">
                <a16:creationId xmlns:a16="http://schemas.microsoft.com/office/drawing/2014/main" id="{C6CD1403-42D6-4C35-A24A-2128A67A37B9}"/>
              </a:ext>
            </a:extLst>
          </p:cNvPr>
          <p:cNvSpPr/>
          <p:nvPr/>
        </p:nvSpPr>
        <p:spPr>
          <a:xfrm>
            <a:off x="359371" y="606482"/>
            <a:ext cx="8341296" cy="461665"/>
          </a:xfrm>
          <a:prstGeom prst="rect">
            <a:avLst/>
          </a:prstGeom>
        </p:spPr>
        <p:txBody>
          <a:bodyPr wrap="square">
            <a:spAutoFit/>
          </a:bodyPr>
          <a:lstStyle/>
          <a:p>
            <a:r>
              <a:rPr lang="en-US" sz="2400" b="1" dirty="0">
                <a:solidFill>
                  <a:srgbClr val="4B7EAA"/>
                </a:solidFill>
              </a:rPr>
              <a:t>Evaluative Data Collection </a:t>
            </a:r>
          </a:p>
        </p:txBody>
      </p:sp>
    </p:spTree>
    <p:extLst>
      <p:ext uri="{BB962C8B-B14F-4D97-AF65-F5344CB8AC3E}">
        <p14:creationId xmlns:p14="http://schemas.microsoft.com/office/powerpoint/2010/main" val="1247126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359372" y="905851"/>
            <a:ext cx="8428878" cy="5084533"/>
          </a:xfrm>
          <a:prstGeom prst="rect">
            <a:avLst/>
          </a:prstGeom>
          <a:noFill/>
        </p:spPr>
        <p:txBody>
          <a:bodyPr wrap="square" rtlCol="0">
            <a:spAutoFit/>
          </a:bodyPr>
          <a:lstStyle/>
          <a:p>
            <a:pPr algn="just">
              <a:spcAft>
                <a:spcPts val="1200"/>
              </a:spcAft>
            </a:pPr>
            <a:r>
              <a:rPr lang="en-US" sz="1900" dirty="0"/>
              <a:t>Each mentee college will also receive a </a:t>
            </a:r>
            <a:r>
              <a:rPr lang="en-US" sz="1900" b="1" dirty="0"/>
              <a:t>personalized Case Study </a:t>
            </a:r>
            <a:r>
              <a:rPr lang="en-US" sz="1900" dirty="0"/>
              <a:t>by being involved in NSF proposal development and capacity building in collaboration with Project Vision.  </a:t>
            </a:r>
            <a:r>
              <a:rPr lang="en-US" sz="1900" b="1" dirty="0"/>
              <a:t>This Case Study will help each mentee college to address the following</a:t>
            </a:r>
            <a:r>
              <a:rPr lang="en-US" sz="1900" dirty="0"/>
              <a:t>:  </a:t>
            </a:r>
          </a:p>
          <a:p>
            <a:pPr marL="285750" lvl="0" indent="-285750" algn="just">
              <a:spcAft>
                <a:spcPts val="600"/>
              </a:spcAft>
              <a:buFont typeface="Arial" panose="020B0604020202020204" pitchFamily="34" charset="0"/>
              <a:buChar char="•"/>
            </a:pPr>
            <a:r>
              <a:rPr lang="en-US" sz="1900" b="1" dirty="0"/>
              <a:t>Communication</a:t>
            </a:r>
            <a:r>
              <a:rPr lang="en-US" sz="1900" dirty="0"/>
              <a:t> throughout mentee college</a:t>
            </a:r>
          </a:p>
          <a:p>
            <a:pPr marL="285750" lvl="0" indent="-285750" algn="just">
              <a:spcAft>
                <a:spcPts val="600"/>
              </a:spcAft>
              <a:buFont typeface="Arial" panose="020B0604020202020204" pitchFamily="34" charset="0"/>
              <a:buChar char="•"/>
            </a:pPr>
            <a:r>
              <a:rPr lang="en-US" sz="1900" dirty="0"/>
              <a:t>The </a:t>
            </a:r>
            <a:r>
              <a:rPr lang="en-US" sz="1900" b="1" dirty="0"/>
              <a:t>value proposition </a:t>
            </a:r>
            <a:r>
              <a:rPr lang="en-US" sz="1900" dirty="0"/>
              <a:t>and </a:t>
            </a:r>
            <a:r>
              <a:rPr lang="en-US" sz="1900" b="1" dirty="0"/>
              <a:t>benefits of NSF grants </a:t>
            </a:r>
            <a:r>
              <a:rPr lang="en-US" sz="1900" dirty="0"/>
              <a:t>for students, faculty, administrators, industry partners, and the local community. </a:t>
            </a:r>
            <a:r>
              <a:rPr lang="en-US" sz="1900" b="1" dirty="0"/>
              <a:t>This data-rich report will be useful for a mentee college in multiple ways to</a:t>
            </a:r>
            <a:r>
              <a:rPr lang="en-US" sz="1900" dirty="0"/>
              <a:t>: </a:t>
            </a:r>
          </a:p>
          <a:p>
            <a:pPr marL="742950" lvl="1" indent="-285750" algn="just" fontAlgn="base">
              <a:spcAft>
                <a:spcPts val="600"/>
              </a:spcAft>
              <a:buFont typeface="Arial" panose="020B0604020202020204" pitchFamily="34" charset="0"/>
              <a:buChar char="•"/>
            </a:pPr>
            <a:r>
              <a:rPr lang="en-US" sz="1900" dirty="0"/>
              <a:t>build the </a:t>
            </a:r>
            <a:r>
              <a:rPr lang="en-US" sz="1900" b="1" dirty="0"/>
              <a:t>institution’s capacity </a:t>
            </a:r>
            <a:r>
              <a:rPr lang="en-US" sz="1900" dirty="0"/>
              <a:t>to seek and pursue grant funding </a:t>
            </a:r>
          </a:p>
          <a:p>
            <a:pPr marL="742950" lvl="1" indent="-285750" algn="just" fontAlgn="base">
              <a:spcAft>
                <a:spcPts val="600"/>
              </a:spcAft>
              <a:buFont typeface="Arial" panose="020B0604020202020204" pitchFamily="34" charset="0"/>
              <a:buChar char="•"/>
            </a:pPr>
            <a:r>
              <a:rPr lang="en-US" sz="1900" dirty="0"/>
              <a:t>secure future </a:t>
            </a:r>
            <a:r>
              <a:rPr lang="en-US" sz="1900" b="1" dirty="0"/>
              <a:t>buy-in</a:t>
            </a:r>
            <a:r>
              <a:rPr lang="en-US" sz="1900" dirty="0"/>
              <a:t> across divisions </a:t>
            </a:r>
          </a:p>
          <a:p>
            <a:pPr marL="742950" lvl="1" indent="-285750" algn="just" fontAlgn="base">
              <a:spcAft>
                <a:spcPts val="600"/>
              </a:spcAft>
              <a:buFont typeface="Arial" panose="020B0604020202020204" pitchFamily="34" charset="0"/>
              <a:buChar char="•"/>
            </a:pPr>
            <a:r>
              <a:rPr lang="en-US" sz="1900" dirty="0"/>
              <a:t>help new faculty and administrators understand the </a:t>
            </a:r>
            <a:r>
              <a:rPr lang="en-US" sz="1900" b="1" dirty="0"/>
              <a:t>NSF value proposition </a:t>
            </a:r>
            <a:r>
              <a:rPr lang="en-US" sz="1900" dirty="0"/>
              <a:t>and its </a:t>
            </a:r>
            <a:r>
              <a:rPr lang="en-US" sz="1900" b="1" dirty="0"/>
              <a:t>importance for the college </a:t>
            </a:r>
            <a:r>
              <a:rPr lang="en-US" sz="1900" dirty="0"/>
              <a:t>to help the college to </a:t>
            </a:r>
            <a:r>
              <a:rPr lang="en-US" sz="1900" b="1" dirty="0"/>
              <a:t>pursue external grant funding opportunities</a:t>
            </a:r>
            <a:r>
              <a:rPr lang="en-US" sz="1900" dirty="0"/>
              <a:t>  </a:t>
            </a:r>
          </a:p>
          <a:p>
            <a:pPr marL="742950" lvl="1" indent="-285750" algn="just" fontAlgn="base">
              <a:spcAft>
                <a:spcPts val="600"/>
              </a:spcAft>
              <a:buFont typeface="Arial" panose="020B0604020202020204" pitchFamily="34" charset="0"/>
              <a:buChar char="•"/>
            </a:pPr>
            <a:r>
              <a:rPr lang="en-US" sz="1900" dirty="0"/>
              <a:t>integrate the </a:t>
            </a:r>
            <a:r>
              <a:rPr lang="en-US" sz="1900" b="1" dirty="0"/>
              <a:t>opportunities</a:t>
            </a:r>
            <a:r>
              <a:rPr lang="en-US" sz="1900" dirty="0"/>
              <a:t> to </a:t>
            </a:r>
            <a:r>
              <a:rPr lang="en-US" sz="1900" b="1" dirty="0"/>
              <a:t>seek outside </a:t>
            </a:r>
            <a:r>
              <a:rPr lang="en-US" sz="1900" dirty="0"/>
              <a:t>grant funding into </a:t>
            </a:r>
            <a:r>
              <a:rPr lang="en-US" sz="1900" b="1" dirty="0"/>
              <a:t>the college’s master planning</a:t>
            </a:r>
            <a:r>
              <a:rPr lang="en-US" sz="1900" dirty="0"/>
              <a:t> and </a:t>
            </a:r>
            <a:r>
              <a:rPr lang="en-US" sz="1900" b="1" dirty="0"/>
              <a:t>communication</a:t>
            </a:r>
            <a:r>
              <a:rPr lang="en-US" sz="1900" dirty="0"/>
              <a:t>s </a:t>
            </a:r>
          </a:p>
          <a:p>
            <a:pPr marL="742950" marR="0" lvl="1" indent="-285750" algn="just">
              <a:lnSpc>
                <a:spcPct val="107000"/>
              </a:lnSpc>
              <a:spcBef>
                <a:spcPts val="0"/>
              </a:spcBef>
              <a:spcAft>
                <a:spcPts val="0"/>
              </a:spcAft>
              <a:buClr>
                <a:srgbClr val="CFA83A"/>
              </a:buClr>
              <a:buSzPct val="105000"/>
              <a:buFont typeface="Wingdings" panose="05000000000000000000" pitchFamily="2" charset="2"/>
              <a:buChar char="§"/>
              <a:tabLst>
                <a:tab pos="1066165" algn="l"/>
                <a:tab pos="1066800" algn="l"/>
              </a:tabLst>
            </a:pPr>
            <a:endParaRPr lang="en-US" dirty="0">
              <a:effectLst/>
              <a:ea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6804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a:spLocks/>
          </p:cNvSpPr>
          <p:nvPr/>
        </p:nvSpPr>
        <p:spPr>
          <a:xfrm>
            <a:off x="1003852" y="973207"/>
            <a:ext cx="7136296" cy="4678204"/>
          </a:xfrm>
          <a:prstGeom prst="rect">
            <a:avLst/>
          </a:prstGeom>
          <a:solidFill>
            <a:srgbClr val="0070C0"/>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n-lt"/>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mn-lt"/>
                <a:ea typeface="+mn-ea"/>
                <a:cs typeface="+mn-cs"/>
              </a:rPr>
              <a:t>NEXT-  </a:t>
            </a:r>
            <a:r>
              <a:rPr kumimoji="0" lang="en-US" sz="3200" b="0" i="0" u="none" strike="noStrike" kern="1200" cap="none" spc="0" normalizeH="0" baseline="0" noProof="0">
                <a:ln>
                  <a:noFill/>
                </a:ln>
                <a:solidFill>
                  <a:srgbClr val="FFFF00"/>
                </a:solidFill>
                <a:effectLst/>
                <a:uLnTx/>
                <a:uFillTx/>
                <a:latin typeface="+mn-lt"/>
                <a:ea typeface="+mn-ea"/>
                <a:cs typeface="+mn-cs"/>
              </a:rPr>
              <a:t>Change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mn-lt"/>
                <a:ea typeface="+mn-ea"/>
                <a:cs typeface="+mn-cs"/>
              </a:rPr>
              <a:t>Concerning Change -- </a:t>
            </a:r>
            <a:r>
              <a:rPr kumimoji="0" lang="en-US" sz="3200" b="0" i="0" u="none" strike="noStrike" kern="1200" cap="none" spc="0" normalizeH="0" baseline="0" noProof="0">
                <a:ln>
                  <a:noFill/>
                </a:ln>
                <a:solidFill>
                  <a:schemeClr val="bg1"/>
                </a:solidFill>
                <a:effectLst/>
                <a:uLnTx/>
                <a:uFillTx/>
                <a:latin typeface="+mn-lt"/>
                <a:ea typeface="+mn-ea"/>
                <a:cs typeface="+mn-cs"/>
              </a:rPr>
              <a:t>“I haven’t got the slightest idea how to change people, but still I keep a long list of prospective candidates just incase I should ever figure it out.”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mn-lt"/>
                <a:ea typeface="+mn-ea"/>
                <a:cs typeface="+mn-cs"/>
              </a:rPr>
              <a:t>David Sedaris</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Rectangle 10" descr="Concerning Change">
            <a:extLst>
              <a:ext uri="{FF2B5EF4-FFF2-40B4-BE49-F238E27FC236}">
                <a16:creationId xmlns:a16="http://schemas.microsoft.com/office/drawing/2014/main" id="{C6CD1403-42D6-4C35-A24A-2128A67A37B9}"/>
              </a:ext>
            </a:extLst>
          </p:cNvPr>
          <p:cNvSpPr/>
          <p:nvPr/>
        </p:nvSpPr>
        <p:spPr>
          <a:xfrm>
            <a:off x="359371" y="606482"/>
            <a:ext cx="8341296" cy="1323439"/>
          </a:xfrm>
          <a:prstGeom prst="rect">
            <a:avLst/>
          </a:prstGeom>
        </p:spPr>
        <p:txBody>
          <a:bodyPr wrap="square">
            <a:spAutoFit/>
          </a:bodyPr>
          <a:lstStyle/>
          <a:p>
            <a:endParaRPr lang="en-US" sz="2000" b="1" dirty="0">
              <a:solidFill>
                <a:srgbClr val="4B7EAA"/>
              </a:solidFill>
            </a:endParaRPr>
          </a:p>
          <a:p>
            <a:endParaRPr lang="en-US" sz="2000" b="1" dirty="0">
              <a:solidFill>
                <a:srgbClr val="4B7EAA"/>
              </a:solidFill>
            </a:endParaRPr>
          </a:p>
          <a:p>
            <a:endParaRPr lang="en-US" sz="2000" b="1" dirty="0">
              <a:solidFill>
                <a:srgbClr val="4B7EAA"/>
              </a:solidFill>
            </a:endParaRPr>
          </a:p>
          <a:p>
            <a:endParaRPr lang="en-US" sz="2000" b="1" dirty="0">
              <a:solidFill>
                <a:srgbClr val="4B7EAA"/>
              </a:solidFill>
            </a:endParaRPr>
          </a:p>
        </p:txBody>
      </p:sp>
    </p:spTree>
    <p:extLst>
      <p:ext uri="{BB962C8B-B14F-4D97-AF65-F5344CB8AC3E}">
        <p14:creationId xmlns:p14="http://schemas.microsoft.com/office/powerpoint/2010/main" val="312994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359372" y="939464"/>
            <a:ext cx="8428878" cy="923330"/>
          </a:xfrm>
          <a:prstGeom prst="rect">
            <a:avLst/>
          </a:prstGeom>
          <a:noFill/>
        </p:spPr>
        <p:txBody>
          <a:bodyPr wrap="square" rtlCol="0">
            <a:spAutoFit/>
          </a:bodyPr>
          <a:lstStyle/>
          <a:p>
            <a:pPr algn="just"/>
            <a:r>
              <a:rPr lang="en-US" dirty="0"/>
              <a:t>As part of assessing and promoting the change processes, it will be critical that data be collected during the following three phases:</a:t>
            </a:r>
          </a:p>
          <a:p>
            <a:pPr algn="just"/>
            <a:r>
              <a:rPr lang="en-US" dirty="0"/>
              <a:t> </a:t>
            </a:r>
          </a:p>
        </p:txBody>
      </p:sp>
      <p:sp>
        <p:nvSpPr>
          <p:cNvPr id="3" name="Rectangle 2">
            <a:extLst>
              <a:ext uri="{FF2B5EF4-FFF2-40B4-BE49-F238E27FC236}">
                <a16:creationId xmlns:a16="http://schemas.microsoft.com/office/drawing/2014/main" id="{F0D7F451-B3A4-483B-A454-7150A751FEAF}"/>
              </a:ext>
            </a:extLst>
          </p:cNvPr>
          <p:cNvSpPr/>
          <p:nvPr/>
        </p:nvSpPr>
        <p:spPr>
          <a:xfrm>
            <a:off x="74295" y="532429"/>
            <a:ext cx="8768525" cy="407035"/>
          </a:xfrm>
          <a:prstGeom prst="rect">
            <a:avLst/>
          </a:prstGeom>
        </p:spPr>
        <p:txBody>
          <a:bodyPr wrap="square">
            <a:spAutoFit/>
          </a:bodyPr>
          <a:lstStyle/>
          <a:p>
            <a:pPr marL="168275" marR="0" lvl="1">
              <a:lnSpc>
                <a:spcPct val="107000"/>
              </a:lnSpc>
              <a:spcBef>
                <a:spcPts val="0"/>
              </a:spcBef>
              <a:spcAft>
                <a:spcPts val="0"/>
              </a:spcAft>
              <a:buClr>
                <a:srgbClr val="4B7EAA"/>
              </a:buClr>
              <a:buSzPct val="105000"/>
              <a:tabLst>
                <a:tab pos="1066165" algn="l"/>
                <a:tab pos="1066800" algn="l"/>
              </a:tabLst>
            </a:pPr>
            <a:r>
              <a:rPr lang="en-US" sz="2000" b="1" dirty="0">
                <a:solidFill>
                  <a:srgbClr val="4B7EAA"/>
                </a:solidFill>
              </a:rPr>
              <a:t>Promoting Change Process</a:t>
            </a:r>
          </a:p>
        </p:txBody>
      </p:sp>
      <p:graphicFrame>
        <p:nvGraphicFramePr>
          <p:cNvPr id="5" name="Diagram 4" descr="Phase of data collection">
            <a:extLst>
              <a:ext uri="{FF2B5EF4-FFF2-40B4-BE49-F238E27FC236}">
                <a16:creationId xmlns:a16="http://schemas.microsoft.com/office/drawing/2014/main" id="{D0B42348-0107-461B-8F31-C153B6AAA5B4}"/>
              </a:ext>
            </a:extLst>
          </p:cNvPr>
          <p:cNvGraphicFramePr/>
          <p:nvPr>
            <p:extLst>
              <p:ext uri="{D42A27DB-BD31-4B8C-83A1-F6EECF244321}">
                <p14:modId xmlns:p14="http://schemas.microsoft.com/office/powerpoint/2010/main" val="2140523085"/>
              </p:ext>
            </p:extLst>
          </p:nvPr>
        </p:nvGraphicFramePr>
        <p:xfrm>
          <a:off x="491320" y="1346499"/>
          <a:ext cx="8147714" cy="2082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D9A65F64-55ED-44E9-BC0D-F838E3F5CF28}"/>
              </a:ext>
            </a:extLst>
          </p:cNvPr>
          <p:cNvSpPr/>
          <p:nvPr/>
        </p:nvSpPr>
        <p:spPr>
          <a:xfrm>
            <a:off x="396543" y="3105552"/>
            <a:ext cx="8391707" cy="2862322"/>
          </a:xfrm>
          <a:prstGeom prst="rect">
            <a:avLst/>
          </a:prstGeom>
        </p:spPr>
        <p:txBody>
          <a:bodyPr wrap="square">
            <a:spAutoFit/>
          </a:bodyPr>
          <a:lstStyle/>
          <a:p>
            <a:pPr algn="just"/>
            <a:r>
              <a:rPr lang="en-US" dirty="0"/>
              <a:t>Most importantly, longitudinal survey results from three above-noted phases will help the Project Vision team to understand the changes at each mentee institution throughout its engagement with the Project Vision and potentially receiving NSF support. </a:t>
            </a:r>
          </a:p>
          <a:p>
            <a:pPr algn="just"/>
            <a:endParaRPr lang="en-US" dirty="0"/>
          </a:p>
          <a:p>
            <a:pPr algn="just"/>
            <a:r>
              <a:rPr lang="en-US" dirty="0"/>
              <a:t>To this end, </a:t>
            </a:r>
            <a:r>
              <a:rPr lang="en-US" b="1" dirty="0"/>
              <a:t>the Project Vision external evaluator will email the Change Assessment survey link to the contact person at each mentee college. All STEM and CTE faculty, staff, and administrators involved in the collaboration should complete the 10-minute survey. The findings will help provide the Project Vision team with a complete picture of each mentee college. </a:t>
            </a:r>
          </a:p>
        </p:txBody>
      </p:sp>
    </p:spTree>
    <p:extLst>
      <p:ext uri="{BB962C8B-B14F-4D97-AF65-F5344CB8AC3E}">
        <p14:creationId xmlns:p14="http://schemas.microsoft.com/office/powerpoint/2010/main" val="409663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5" name="Rectangle 4">
            <a:extLst>
              <a:ext uri="{FF2B5EF4-FFF2-40B4-BE49-F238E27FC236}">
                <a16:creationId xmlns:a16="http://schemas.microsoft.com/office/drawing/2014/main" id="{CE1BCCBA-6CFA-428D-BA1A-1E6183C11F94}"/>
              </a:ext>
            </a:extLst>
          </p:cNvPr>
          <p:cNvSpPr/>
          <p:nvPr/>
        </p:nvSpPr>
        <p:spPr>
          <a:xfrm>
            <a:off x="383803" y="752439"/>
            <a:ext cx="8282526" cy="1277273"/>
          </a:xfrm>
          <a:prstGeom prst="rect">
            <a:avLst/>
          </a:prstGeom>
        </p:spPr>
        <p:txBody>
          <a:bodyPr wrap="square">
            <a:spAutoFit/>
          </a:bodyPr>
          <a:lstStyle/>
          <a:p>
            <a:pPr marR="184785" algn="just">
              <a:spcBef>
                <a:spcPts val="0"/>
              </a:spcBef>
              <a:spcAft>
                <a:spcPts val="600"/>
              </a:spcAft>
            </a:pPr>
            <a:r>
              <a:rPr lang="en-US" b="1" dirty="0"/>
              <a:t>The Change Assessment survey asks each mentee college to share information about grant funding knowledge, capabilities, motivators, and inhibitors from the perspectives of faculty, staff, administrators, presidents, and boards of trustees</a:t>
            </a:r>
            <a:r>
              <a:rPr lang="en-US" dirty="0"/>
              <a:t>.  </a:t>
            </a:r>
          </a:p>
          <a:p>
            <a:pPr marR="185420" algn="just">
              <a:spcBef>
                <a:spcPts val="0"/>
              </a:spcBef>
              <a:spcAft>
                <a:spcPts val="0"/>
              </a:spcAft>
            </a:pPr>
            <a:r>
              <a:rPr lang="en-US" dirty="0"/>
              <a:t>The Change Assessment survey findings will help identify three critical data points. </a:t>
            </a:r>
          </a:p>
        </p:txBody>
      </p:sp>
      <p:sp>
        <p:nvSpPr>
          <p:cNvPr id="6" name="Rectangle 5">
            <a:extLst>
              <a:ext uri="{FF2B5EF4-FFF2-40B4-BE49-F238E27FC236}">
                <a16:creationId xmlns:a16="http://schemas.microsoft.com/office/drawing/2014/main" id="{B7C8C1FB-F5CF-4A56-BEE3-56FC7639D357}"/>
              </a:ext>
            </a:extLst>
          </p:cNvPr>
          <p:cNvSpPr/>
          <p:nvPr/>
        </p:nvSpPr>
        <p:spPr>
          <a:xfrm>
            <a:off x="383802" y="4443928"/>
            <a:ext cx="8413572" cy="1477328"/>
          </a:xfrm>
          <a:prstGeom prst="rect">
            <a:avLst/>
          </a:prstGeom>
        </p:spPr>
        <p:txBody>
          <a:bodyPr wrap="square">
            <a:spAutoFit/>
          </a:bodyPr>
          <a:lstStyle/>
          <a:p>
            <a:pPr marR="185420" algn="just">
              <a:spcBef>
                <a:spcPts val="0"/>
              </a:spcBef>
              <a:spcAft>
                <a:spcPts val="0"/>
              </a:spcAft>
            </a:pPr>
            <a:r>
              <a:rPr lang="en-US" dirty="0"/>
              <a:t>The </a:t>
            </a:r>
            <a:r>
              <a:rPr lang="en-US" b="1" dirty="0"/>
              <a:t>Project Vision team </a:t>
            </a:r>
            <a:r>
              <a:rPr lang="en-US" dirty="0"/>
              <a:t>in </a:t>
            </a:r>
            <a:r>
              <a:rPr lang="en-US" b="1" dirty="0"/>
              <a:t>collaboration with each mentee college team aspires to facilitate a positive change process to overcome challenges associated with developing robust and credible NSF ATE grant development processes</a:t>
            </a:r>
            <a:r>
              <a:rPr lang="en-US" dirty="0"/>
              <a:t>. Most importantly, Project Vision will promote strategies for sustainability, related to supporting ongoing ATE initiatives at the mentee institution. </a:t>
            </a:r>
          </a:p>
        </p:txBody>
      </p:sp>
      <p:graphicFrame>
        <p:nvGraphicFramePr>
          <p:cNvPr id="7" name="Diagram 6" descr="Critical Data Points">
            <a:extLst>
              <a:ext uri="{FF2B5EF4-FFF2-40B4-BE49-F238E27FC236}">
                <a16:creationId xmlns:a16="http://schemas.microsoft.com/office/drawing/2014/main" id="{513BB7A6-2B45-429E-9114-A286517BF10A}"/>
              </a:ext>
            </a:extLst>
          </p:cNvPr>
          <p:cNvGraphicFramePr/>
          <p:nvPr>
            <p:extLst>
              <p:ext uri="{D42A27DB-BD31-4B8C-83A1-F6EECF244321}">
                <p14:modId xmlns:p14="http://schemas.microsoft.com/office/powerpoint/2010/main" val="2781100851"/>
              </p:ext>
            </p:extLst>
          </p:nvPr>
        </p:nvGraphicFramePr>
        <p:xfrm>
          <a:off x="74295" y="2272081"/>
          <a:ext cx="8557641" cy="20321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5101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6" name="Rectangle 5">
            <a:extLst>
              <a:ext uri="{FF2B5EF4-FFF2-40B4-BE49-F238E27FC236}">
                <a16:creationId xmlns:a16="http://schemas.microsoft.com/office/drawing/2014/main" id="{30EEA96D-8D48-42AA-A001-2C2824227D65}"/>
              </a:ext>
            </a:extLst>
          </p:cNvPr>
          <p:cNvSpPr/>
          <p:nvPr/>
        </p:nvSpPr>
        <p:spPr>
          <a:xfrm>
            <a:off x="259307" y="526383"/>
            <a:ext cx="8528942" cy="470000"/>
          </a:xfrm>
          <a:prstGeom prst="rect">
            <a:avLst/>
          </a:prstGeom>
        </p:spPr>
        <p:txBody>
          <a:bodyPr wrap="square">
            <a:spAutoFit/>
          </a:bodyPr>
          <a:lstStyle/>
          <a:p>
            <a:pPr marR="753110">
              <a:lnSpc>
                <a:spcPct val="107000"/>
              </a:lnSpc>
              <a:spcAft>
                <a:spcPts val="800"/>
              </a:spcAft>
            </a:pPr>
            <a:r>
              <a:rPr lang="en-US" sz="2000" b="1" dirty="0">
                <a:solidFill>
                  <a:srgbClr val="4B7EAA"/>
                </a:solidFill>
              </a:rPr>
              <a:t>Theory of Change </a:t>
            </a:r>
            <a:r>
              <a:rPr lang="en-US" sz="2400" b="1" dirty="0">
                <a:solidFill>
                  <a:srgbClr val="4B7EAA"/>
                </a:solidFill>
              </a:rPr>
              <a:t>and</a:t>
            </a:r>
            <a:r>
              <a:rPr lang="en-US" sz="2000" b="1" dirty="0">
                <a:solidFill>
                  <a:srgbClr val="4B7EAA"/>
                </a:solidFill>
              </a:rPr>
              <a:t> Change Management</a:t>
            </a:r>
          </a:p>
        </p:txBody>
      </p:sp>
      <p:sp>
        <p:nvSpPr>
          <p:cNvPr id="3" name="Rectangle 2">
            <a:extLst>
              <a:ext uri="{FF2B5EF4-FFF2-40B4-BE49-F238E27FC236}">
                <a16:creationId xmlns:a16="http://schemas.microsoft.com/office/drawing/2014/main" id="{E76E0503-D154-4363-B136-A66D6C0576B8}"/>
              </a:ext>
            </a:extLst>
          </p:cNvPr>
          <p:cNvSpPr/>
          <p:nvPr/>
        </p:nvSpPr>
        <p:spPr>
          <a:xfrm>
            <a:off x="504966" y="1016838"/>
            <a:ext cx="8219085" cy="1872949"/>
          </a:xfrm>
          <a:prstGeom prst="rect">
            <a:avLst/>
          </a:prstGeom>
        </p:spPr>
        <p:txBody>
          <a:bodyPr wrap="square">
            <a:spAutoFit/>
          </a:bodyPr>
          <a:lstStyle/>
          <a:p>
            <a:pPr algn="just">
              <a:lnSpc>
                <a:spcPct val="103000"/>
              </a:lnSpc>
              <a:spcAft>
                <a:spcPts val="600"/>
              </a:spcAft>
            </a:pPr>
            <a:r>
              <a:rPr lang="en-US" dirty="0">
                <a:solidFill>
                  <a:srgbClr val="222222"/>
                </a:solidFill>
                <a:ea typeface="Times New Roman" panose="02020603050405020304" pitchFamily="18" charset="0"/>
              </a:rPr>
              <a:t>Concerning Change Management Model, Project Vision team proposes the use of ADKAR</a:t>
            </a:r>
            <a:r>
              <a:rPr lang="en-US" baseline="30000" dirty="0">
                <a:solidFill>
                  <a:srgbClr val="000000"/>
                </a:solidFill>
                <a:ea typeface="Times New Roman" panose="02020603050405020304" pitchFamily="18" charset="0"/>
              </a:rPr>
              <a:t>1</a:t>
            </a:r>
            <a:r>
              <a:rPr lang="en-US" dirty="0">
                <a:solidFill>
                  <a:srgbClr val="222222"/>
                </a:solidFill>
                <a:ea typeface="Times New Roman" panose="02020603050405020304" pitchFamily="18" charset="0"/>
              </a:rPr>
              <a:t> model. </a:t>
            </a:r>
            <a:endParaRPr lang="en-US" sz="1600" dirty="0">
              <a:solidFill>
                <a:srgbClr val="000000"/>
              </a:solidFill>
              <a:ea typeface="Times New Roman" panose="02020603050405020304" pitchFamily="18" charset="0"/>
            </a:endParaRPr>
          </a:p>
          <a:p>
            <a:pPr algn="just">
              <a:lnSpc>
                <a:spcPct val="103000"/>
              </a:lnSpc>
            </a:pPr>
            <a:r>
              <a:rPr lang="en-US" dirty="0">
                <a:ea typeface="Calibri" panose="020F0502020204030204" pitchFamily="34" charset="0"/>
              </a:rPr>
              <a:t>ADKAR is an acronym that represents the five tangible and concrete outcomes that people need to achieve for lasting change: </a:t>
            </a:r>
            <a:r>
              <a:rPr lang="en-US" b="1" i="1" dirty="0">
                <a:highlight>
                  <a:srgbClr val="FFFF00"/>
                </a:highlight>
                <a:ea typeface="Calibri" panose="020F0502020204030204" pitchFamily="34" charset="0"/>
              </a:rPr>
              <a:t>Awareness, Desire, Knowledge, Ability, and Reinforcemen</a:t>
            </a:r>
            <a:r>
              <a:rPr lang="en-US" dirty="0">
                <a:highlight>
                  <a:srgbClr val="FFFF00"/>
                </a:highlight>
                <a:ea typeface="Calibri" panose="020F0502020204030204" pitchFamily="34" charset="0"/>
              </a:rPr>
              <a:t>t. </a:t>
            </a:r>
            <a:endParaRPr lang="en-US" dirty="0">
              <a:highlight>
                <a:srgbClr val="FFFF00"/>
              </a:highlight>
            </a:endParaRPr>
          </a:p>
          <a:p>
            <a:r>
              <a:rPr lang="en-US" dirty="0">
                <a:solidFill>
                  <a:srgbClr val="FFFF00"/>
                </a:solidFill>
                <a:ea typeface="Calibri" panose="020F0502020204030204" pitchFamily="34" charset="0"/>
              </a:rPr>
              <a:t> </a:t>
            </a:r>
            <a:endParaRPr lang="en-US" dirty="0"/>
          </a:p>
        </p:txBody>
      </p:sp>
      <p:sp>
        <p:nvSpPr>
          <p:cNvPr id="4" name="Rectangle 3">
            <a:extLst>
              <a:ext uri="{FF2B5EF4-FFF2-40B4-BE49-F238E27FC236}">
                <a16:creationId xmlns:a16="http://schemas.microsoft.com/office/drawing/2014/main" id="{5A58F86A-0093-4321-BB30-C6C02B625251}"/>
              </a:ext>
            </a:extLst>
          </p:cNvPr>
          <p:cNvSpPr>
            <a:spLocks/>
          </p:cNvSpPr>
          <p:nvPr/>
        </p:nvSpPr>
        <p:spPr>
          <a:xfrm>
            <a:off x="518391" y="5937075"/>
            <a:ext cx="8283283" cy="271036"/>
          </a:xfrm>
          <a:prstGeom prst="rect">
            <a:avLst/>
          </a:prstGeom>
        </p:spPr>
        <p:txBody>
          <a:bodyPr wrap="square">
            <a:spAutoFit/>
          </a:bodyPr>
          <a:lstStyle/>
          <a:p>
            <a:pPr marL="342900" marR="0" lvl="0" indent="-342900" algn="just" defTabSz="457200" rtl="0" eaLnBrk="1" fontAlgn="auto" latinLnBrk="0" hangingPunct="1">
              <a:lnSpc>
                <a:spcPct val="103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Reference Citation: </a:t>
            </a:r>
            <a:r>
              <a:rPr kumimoji="0" lang="en-US" sz="1200" b="0" i="0" u="sng"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hlinkClick r:id="rId5"/>
              </a:rPr>
              <a:t>https://www.prosci.com/adkar/adkar-model</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descr="ADKAR">
            <a:extLst>
              <a:ext uri="{FF2B5EF4-FFF2-40B4-BE49-F238E27FC236}">
                <a16:creationId xmlns:a16="http://schemas.microsoft.com/office/drawing/2014/main" id="{228D767D-427E-4FC6-8C60-AE216EF7FFEA}"/>
              </a:ext>
            </a:extLst>
          </p:cNvPr>
          <p:cNvGraphicFramePr/>
          <p:nvPr>
            <p:extLst>
              <p:ext uri="{D42A27DB-BD31-4B8C-83A1-F6EECF244321}">
                <p14:modId xmlns:p14="http://schemas.microsoft.com/office/powerpoint/2010/main" val="3792545401"/>
              </p:ext>
            </p:extLst>
          </p:nvPr>
        </p:nvGraphicFramePr>
        <p:xfrm>
          <a:off x="764275" y="2674961"/>
          <a:ext cx="7697337" cy="2923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2069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45537-1AE0-144D-B059-EAE0C3E61C2C}"/>
              </a:ext>
            </a:extLst>
          </p:cNvPr>
          <p:cNvSpPr txBox="1"/>
          <p:nvPr/>
        </p:nvSpPr>
        <p:spPr>
          <a:xfrm>
            <a:off x="-160020" y="72605"/>
            <a:ext cx="2668904" cy="523220"/>
          </a:xfrm>
          <a:prstGeom prst="rect">
            <a:avLst/>
          </a:prstGeom>
          <a:noFill/>
        </p:spPr>
        <p:txBody>
          <a:bodyPr wrap="square" rtlCol="0">
            <a:spAutoFit/>
          </a:bodyPr>
          <a:lstStyle/>
          <a:p>
            <a:pPr algn="ctr"/>
            <a:r>
              <a:rPr lang="en-US" sz="2800" b="1" dirty="0">
                <a:solidFill>
                  <a:srgbClr val="002060"/>
                </a:solidFill>
              </a:rPr>
              <a:t>Project Vision</a:t>
            </a:r>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4" name="Title 3">
            <a:extLst>
              <a:ext uri="{C183D7F6-B498-43B3-948B-1728B52AA6E4}">
                <adec:decorative xmlns:adec="http://schemas.microsoft.com/office/drawing/2017/decorative" val="1"/>
              </a:ext>
            </a:extLst>
          </p:cNvPr>
          <p:cNvSpPr txBox="1">
            <a:spLocks noGrp="1"/>
          </p:cNvSpPr>
          <p:nvPr>
            <p:ph type="title" idx="4294967295"/>
          </p:nvPr>
        </p:nvSpPr>
        <p:spPr>
          <a:xfrm>
            <a:off x="1059332" y="1227476"/>
            <a:ext cx="7025336" cy="4154984"/>
          </a:xfrm>
          <a:prstGeom prst="rect">
            <a:avLst/>
          </a:prstGeom>
          <a:solidFill>
            <a:schemeClr val="accent5">
              <a:lumMod val="75000"/>
            </a:schemeClr>
          </a:solidFill>
          <a:ln>
            <a:solidFill>
              <a:schemeClr val="accent1"/>
            </a:solidFill>
            <a:prstDash/>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I slept and dreamt that life was joy. I awoke and saw that life was service. I acted and behold, service was joy.</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Roboto"/>
                <a:ea typeface="+mn-ea"/>
                <a:cs typeface="+mn-cs"/>
              </a:rPr>
              <a:t>Rabindranath Tagore</a:t>
            </a:r>
            <a:endParaRPr kumimoji="0" lang="en-US" sz="2400" b="1" i="0" u="none" strike="noStrike" kern="1200" cap="none" spc="0" normalizeH="0" baseline="0" noProof="0" dirty="0">
              <a:ln>
                <a:noFill/>
              </a:ln>
              <a:solidFill>
                <a:srgbClr val="FFFF00"/>
              </a:solidFill>
              <a:effectLst/>
              <a:uLnTx/>
              <a:uFillTx/>
              <a:latin typeface="+mn-lt"/>
              <a:ea typeface="+mn-ea"/>
              <a:cs typeface="+mn-cs"/>
            </a:endParaRP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739655" y="6160772"/>
            <a:ext cx="7539432" cy="507791"/>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a:p>
            <a:pPr algn="ctr"/>
            <a:endParaRPr lang="en-US" sz="1100" dirty="0"/>
          </a:p>
        </p:txBody>
      </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35333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7" name="TextBox 6"/>
          <p:cNvSpPr txBox="1"/>
          <p:nvPr/>
        </p:nvSpPr>
        <p:spPr>
          <a:xfrm>
            <a:off x="638799" y="939088"/>
            <a:ext cx="8149450" cy="3477875"/>
          </a:xfrm>
          <a:prstGeom prst="rect">
            <a:avLst/>
          </a:prstGeom>
          <a:noFill/>
        </p:spPr>
        <p:txBody>
          <a:bodyPr wrap="square" rtlCol="0">
            <a:spAutoFit/>
          </a:bodyPr>
          <a:lstStyle/>
          <a:p>
            <a:pPr lvl="0" algn="just">
              <a:spcAft>
                <a:spcPts val="1200"/>
              </a:spcAft>
            </a:pPr>
            <a:r>
              <a:rPr lang="en-US" b="1" dirty="0"/>
              <a:t>Awareness</a:t>
            </a:r>
            <a:r>
              <a:rPr lang="en-US" dirty="0"/>
              <a:t> of the business reasons for change. Awareness is a goal or outcome of early communications related to an organizational change.</a:t>
            </a:r>
          </a:p>
          <a:p>
            <a:pPr algn="just">
              <a:spcAft>
                <a:spcPts val="1200"/>
              </a:spcAft>
            </a:pPr>
            <a:r>
              <a:rPr lang="en-US" b="1" dirty="0"/>
              <a:t>Desire</a:t>
            </a:r>
            <a:r>
              <a:rPr lang="en-US" dirty="0"/>
              <a:t> to engage and participate in the change. Desire is a goal or outcome of sponsorship and resistance management. </a:t>
            </a:r>
          </a:p>
          <a:p>
            <a:pPr lvl="0" algn="just">
              <a:spcAft>
                <a:spcPts val="1200"/>
              </a:spcAft>
            </a:pPr>
            <a:r>
              <a:rPr lang="en-US" b="1" dirty="0"/>
              <a:t>Knowledge</a:t>
            </a:r>
            <a:r>
              <a:rPr lang="en-US" dirty="0"/>
              <a:t> about how to change. Knowledge is a goal or outcome of training and coaching. </a:t>
            </a:r>
          </a:p>
          <a:p>
            <a:pPr lvl="0" algn="just">
              <a:spcAft>
                <a:spcPts val="1200"/>
              </a:spcAft>
            </a:pPr>
            <a:r>
              <a:rPr lang="en-US" b="1" dirty="0"/>
              <a:t>Ability</a:t>
            </a:r>
            <a:r>
              <a:rPr lang="en-US" dirty="0"/>
              <a:t> to realize or implement the change at the required performance level. Ability is  a goal or outcome of additional coaching, practice, and time. </a:t>
            </a:r>
          </a:p>
          <a:p>
            <a:pPr algn="just">
              <a:spcAft>
                <a:spcPts val="1200"/>
              </a:spcAft>
            </a:pPr>
            <a:r>
              <a:rPr lang="en-US" b="1" dirty="0"/>
              <a:t>Reinforcement</a:t>
            </a:r>
            <a:r>
              <a:rPr lang="en-US" dirty="0"/>
              <a:t> to ensure that change sticks. Reinforcement is a goal or outcome of adoption measurement, corrective actions, and recognition of successful change.</a:t>
            </a:r>
          </a:p>
        </p:txBody>
      </p:sp>
      <p:sp>
        <p:nvSpPr>
          <p:cNvPr id="3" name="Rectangle 2">
            <a:extLst>
              <a:ext uri="{FF2B5EF4-FFF2-40B4-BE49-F238E27FC236}">
                <a16:creationId xmlns:a16="http://schemas.microsoft.com/office/drawing/2014/main" id="{96D663B2-6A35-4E92-9D6B-D4D81A995F92}"/>
              </a:ext>
            </a:extLst>
          </p:cNvPr>
          <p:cNvSpPr/>
          <p:nvPr/>
        </p:nvSpPr>
        <p:spPr>
          <a:xfrm>
            <a:off x="359371" y="532053"/>
            <a:ext cx="8428878" cy="407035"/>
          </a:xfrm>
          <a:prstGeom prst="rect">
            <a:avLst/>
          </a:prstGeom>
        </p:spPr>
        <p:txBody>
          <a:bodyPr wrap="square">
            <a:spAutoFit/>
          </a:bodyPr>
          <a:lstStyle/>
          <a:p>
            <a:pPr>
              <a:lnSpc>
                <a:spcPct val="107000"/>
              </a:lnSpc>
              <a:spcAft>
                <a:spcPts val="800"/>
              </a:spcAft>
            </a:pPr>
            <a:r>
              <a:rPr lang="en-US" sz="2000" b="1" dirty="0">
                <a:solidFill>
                  <a:srgbClr val="4B7EAA"/>
                </a:solidFill>
              </a:rPr>
              <a:t>ADKAR</a:t>
            </a:r>
            <a:r>
              <a:rPr lang="en-US" b="1" dirty="0">
                <a:solidFill>
                  <a:srgbClr val="4B7EAA"/>
                </a:solidFill>
              </a:rPr>
              <a:t> </a:t>
            </a:r>
            <a:r>
              <a:rPr lang="en-US" sz="2000" b="1" dirty="0">
                <a:solidFill>
                  <a:srgbClr val="4B7EAA"/>
                </a:solidFill>
              </a:rPr>
              <a:t>Definition (deeper)</a:t>
            </a:r>
          </a:p>
        </p:txBody>
      </p:sp>
      <p:sp>
        <p:nvSpPr>
          <p:cNvPr id="4" name="Rectangle 3">
            <a:extLst>
              <a:ext uri="{FF2B5EF4-FFF2-40B4-BE49-F238E27FC236}">
                <a16:creationId xmlns:a16="http://schemas.microsoft.com/office/drawing/2014/main" id="{8E520D59-C4C5-4059-A3A5-D77F8307AF49}"/>
              </a:ext>
            </a:extLst>
          </p:cNvPr>
          <p:cNvSpPr/>
          <p:nvPr/>
        </p:nvSpPr>
        <p:spPr>
          <a:xfrm>
            <a:off x="689227" y="5808001"/>
            <a:ext cx="7400972" cy="400110"/>
          </a:xfrm>
          <a:prstGeom prst="rect">
            <a:avLst/>
          </a:prstGeom>
        </p:spPr>
        <p:txBody>
          <a:bodyPr wrap="square">
            <a:spAutoFit/>
          </a:bodyPr>
          <a:lstStyle/>
          <a:p>
            <a:pPr lvl="0"/>
            <a:r>
              <a:rPr lang="en-US" sz="1000" dirty="0"/>
              <a:t>2. Reference Citation</a:t>
            </a:r>
          </a:p>
          <a:p>
            <a:r>
              <a:rPr lang="en-US" sz="1000" u="sng" dirty="0">
                <a:hlinkClick r:id="rId5"/>
              </a:rPr>
              <a:t>https://docs.google.com/document/d/1OjIgTd2afTypN80DzDcmpd3oihUK8DOep0oR040-wsU/edit?usp=sharing</a:t>
            </a:r>
            <a:endParaRPr lang="en-US" sz="1000" dirty="0"/>
          </a:p>
        </p:txBody>
      </p:sp>
      <p:sp>
        <p:nvSpPr>
          <p:cNvPr id="5" name="Rectangle 4">
            <a:extLst>
              <a:ext uri="{FF2B5EF4-FFF2-40B4-BE49-F238E27FC236}">
                <a16:creationId xmlns:a16="http://schemas.microsoft.com/office/drawing/2014/main" id="{BB728123-7A69-4B14-A355-D208AFD88D77}"/>
              </a:ext>
            </a:extLst>
          </p:cNvPr>
          <p:cNvSpPr>
            <a:spLocks/>
          </p:cNvSpPr>
          <p:nvPr/>
        </p:nvSpPr>
        <p:spPr>
          <a:xfrm>
            <a:off x="689227" y="4491852"/>
            <a:ext cx="7963454" cy="1200329"/>
          </a:xfrm>
          <a:prstGeom prst="rect">
            <a:avLst/>
          </a:prstGeom>
          <a:solidFill>
            <a:srgbClr val="4B7EAA"/>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n-lt"/>
                <a:ea typeface="+mn-ea"/>
                <a:cs typeface="+mn-cs"/>
              </a:rPr>
              <a:t>The five pillars supporting ADKAR Model will have supporting activities that measures what worked, what did not, and why. Project Vision team will collect this data from activities that mentee college will perform throughout their cohort time period. </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5231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779068" y="6152219"/>
            <a:ext cx="753943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7" name="TextBox 6"/>
          <p:cNvSpPr txBox="1"/>
          <p:nvPr/>
        </p:nvSpPr>
        <p:spPr>
          <a:xfrm>
            <a:off x="825500" y="2089891"/>
            <a:ext cx="7493000" cy="2841034"/>
          </a:xfrm>
          <a:prstGeom prst="rect">
            <a:avLst/>
          </a:prstGeom>
          <a:noFill/>
        </p:spPr>
        <p:txBody>
          <a:bodyPr wrap="square" rtlCol="0">
            <a:spAutoFit/>
          </a:bodyPr>
          <a:lstStyle/>
          <a:p>
            <a:pPr algn="ctr">
              <a:lnSpc>
                <a:spcPct val="107000"/>
              </a:lnSpc>
              <a:spcAft>
                <a:spcPts val="800"/>
              </a:spcAft>
            </a:pPr>
            <a:r>
              <a:rPr lang="en-US" sz="2400" dirty="0"/>
              <a:t>Project Vision team believes that </a:t>
            </a:r>
            <a:r>
              <a:rPr lang="en-US" sz="2400" b="1" dirty="0"/>
              <a:t>change</a:t>
            </a:r>
            <a:r>
              <a:rPr lang="en-US" sz="2400" dirty="0"/>
              <a:t> will </a:t>
            </a:r>
            <a:r>
              <a:rPr lang="en-US" sz="2400" b="1" dirty="0"/>
              <a:t>happen</a:t>
            </a:r>
            <a:r>
              <a:rPr lang="en-US" sz="2400" dirty="0"/>
              <a:t> because of </a:t>
            </a:r>
            <a:r>
              <a:rPr lang="en-US" sz="2400" b="1" dirty="0"/>
              <a:t>strategies</a:t>
            </a:r>
            <a:r>
              <a:rPr lang="en-US" sz="2400" dirty="0"/>
              <a:t> that </a:t>
            </a:r>
            <a:r>
              <a:rPr lang="en-US" sz="2400" b="1" dirty="0"/>
              <a:t>Project Vision team </a:t>
            </a:r>
            <a:r>
              <a:rPr lang="en-US" sz="2400" dirty="0"/>
              <a:t>and </a:t>
            </a:r>
            <a:r>
              <a:rPr lang="en-US" sz="2400" b="1" dirty="0"/>
              <a:t>mentee college</a:t>
            </a:r>
            <a:r>
              <a:rPr lang="en-US" sz="2400" dirty="0"/>
              <a:t> will </a:t>
            </a:r>
            <a:r>
              <a:rPr lang="en-US" sz="2400" b="1" dirty="0"/>
              <a:t>co-create </a:t>
            </a:r>
            <a:r>
              <a:rPr lang="en-US" sz="2400" dirty="0"/>
              <a:t>and </a:t>
            </a:r>
            <a:r>
              <a:rPr lang="en-US" sz="2400" b="1" dirty="0"/>
              <a:t>deploy to advance the objectives of Project Vision</a:t>
            </a:r>
            <a:r>
              <a:rPr lang="en-US" sz="2400" dirty="0"/>
              <a:t> with </a:t>
            </a:r>
            <a:r>
              <a:rPr lang="en-US" sz="2400" b="1" dirty="0"/>
              <a:t>support</a:t>
            </a:r>
            <a:r>
              <a:rPr lang="en-US" sz="2400" dirty="0"/>
              <a:t> from the </a:t>
            </a:r>
            <a:r>
              <a:rPr lang="en-US" sz="2400" b="1" dirty="0"/>
              <a:t>President/CEO and Sr. Administrators</a:t>
            </a:r>
            <a:r>
              <a:rPr lang="en-US" sz="2400" dirty="0"/>
              <a:t>.  These strategies will be developed using a variety of tools and are aligned with the stages of ADKAR Model.</a:t>
            </a:r>
            <a:endParaRPr lang="en-US" sz="8000" dirty="0"/>
          </a:p>
        </p:txBody>
      </p:sp>
    </p:spTree>
    <p:extLst>
      <p:ext uri="{BB962C8B-B14F-4D97-AF65-F5344CB8AC3E}">
        <p14:creationId xmlns:p14="http://schemas.microsoft.com/office/powerpoint/2010/main" val="11014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A491-DCF9-41F9-A796-4C262E5DAAF0}"/>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A4059E47-19DA-4159-AE4A-2EB3D3CE2BA0}"/>
              </a:ext>
            </a:extLst>
          </p:cNvPr>
          <p:cNvSpPr txBox="1"/>
          <p:nvPr/>
        </p:nvSpPr>
        <p:spPr>
          <a:xfrm>
            <a:off x="779068" y="6152219"/>
            <a:ext cx="753943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4" name="Google Shape;92;p1">
            <a:extLst>
              <a:ext uri="{FF2B5EF4-FFF2-40B4-BE49-F238E27FC236}">
                <a16:creationId xmlns:a16="http://schemas.microsoft.com/office/drawing/2014/main" id="{92B0A267-62D5-4562-807B-6C0513CD754E}"/>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5657E54A-9454-44FD-B067-B3267ABCC1B6}"/>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10828F0B-B08E-42E8-B7F6-7A82C3ACFDB2}"/>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B7C2A98C-8320-4756-8C47-37157C25B0A6}"/>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5C5E2A93-215A-4A07-AD39-908DE89EA4A7}"/>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19A22355-B546-4901-B04D-E4A3F6C4D10E}"/>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20" name="Rectangle 19">
            <a:extLst>
              <a:ext uri="{FF2B5EF4-FFF2-40B4-BE49-F238E27FC236}">
                <a16:creationId xmlns:a16="http://schemas.microsoft.com/office/drawing/2014/main" id="{96B91B74-5002-4FFD-BED6-CD496220F004}"/>
              </a:ext>
            </a:extLst>
          </p:cNvPr>
          <p:cNvSpPr/>
          <p:nvPr/>
        </p:nvSpPr>
        <p:spPr>
          <a:xfrm>
            <a:off x="359371" y="620547"/>
            <a:ext cx="8428878" cy="707886"/>
          </a:xfrm>
          <a:prstGeom prst="rect">
            <a:avLst/>
          </a:prstGeom>
        </p:spPr>
        <p:txBody>
          <a:bodyPr wrap="square">
            <a:spAutoFit/>
          </a:bodyPr>
          <a:lstStyle/>
          <a:p>
            <a:r>
              <a:rPr lang="en-US" sz="2000" dirty="0"/>
              <a:t>Diagram below is an excellent representation of how change takes place over a- period-of-time.</a:t>
            </a:r>
            <a:endParaRPr lang="en-US" sz="8800" dirty="0"/>
          </a:p>
        </p:txBody>
      </p:sp>
      <p:graphicFrame>
        <p:nvGraphicFramePr>
          <p:cNvPr id="21" name="Diagram 20" descr="Change over time">
            <a:extLst>
              <a:ext uri="{FF2B5EF4-FFF2-40B4-BE49-F238E27FC236}">
                <a16:creationId xmlns:a16="http://schemas.microsoft.com/office/drawing/2014/main" id="{2DFDF5C3-2243-4F57-BAE4-FC2DB9218933}"/>
              </a:ext>
            </a:extLst>
          </p:cNvPr>
          <p:cNvGraphicFramePr/>
          <p:nvPr>
            <p:extLst>
              <p:ext uri="{D42A27DB-BD31-4B8C-83A1-F6EECF244321}">
                <p14:modId xmlns:p14="http://schemas.microsoft.com/office/powerpoint/2010/main" val="4182218532"/>
              </p:ext>
            </p:extLst>
          </p:nvPr>
        </p:nvGraphicFramePr>
        <p:xfrm>
          <a:off x="491319" y="1280038"/>
          <a:ext cx="8158006" cy="4811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5945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DC6A-D7A6-464F-AAE5-7EF7DEF81930}"/>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3AAA4546-DC00-411C-AB99-12C6A221B1FF}"/>
              </a:ext>
            </a:extLst>
          </p:cNvPr>
          <p:cNvSpPr txBox="1"/>
          <p:nvPr/>
        </p:nvSpPr>
        <p:spPr>
          <a:xfrm>
            <a:off x="739655" y="6162599"/>
            <a:ext cx="753943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4" name="Google Shape;92;p1">
            <a:extLst>
              <a:ext uri="{FF2B5EF4-FFF2-40B4-BE49-F238E27FC236}">
                <a16:creationId xmlns:a16="http://schemas.microsoft.com/office/drawing/2014/main" id="{351BC8C0-D8C2-4AA0-B20B-07C79434EF5E}"/>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BD064E7E-ADF6-4F95-A3B3-41BFE8936E51}"/>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AC034F15-6BD5-4F16-9620-687B809AD829}"/>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E3D057BA-106A-4E0D-B9C9-246A6B46310E}"/>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4042649B-3B30-41B8-B96E-54AC905F6C04}"/>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8BFD7EAC-3F4E-43B1-BEB3-A10E4123165B}"/>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10" name="TextBox 9">
            <a:extLst>
              <a:ext uri="{FF2B5EF4-FFF2-40B4-BE49-F238E27FC236}">
                <a16:creationId xmlns:a16="http://schemas.microsoft.com/office/drawing/2014/main" id="{EF92E1C9-8D72-4C00-8D26-EB3082F79D9B}"/>
              </a:ext>
            </a:extLst>
          </p:cNvPr>
          <p:cNvSpPr txBox="1"/>
          <p:nvPr/>
        </p:nvSpPr>
        <p:spPr>
          <a:xfrm>
            <a:off x="825500" y="2170642"/>
            <a:ext cx="7493000" cy="1631216"/>
          </a:xfrm>
          <a:prstGeom prst="rect">
            <a:avLst/>
          </a:prstGeom>
          <a:noFill/>
        </p:spPr>
        <p:txBody>
          <a:bodyPr wrap="square" rtlCol="0">
            <a:spAutoFit/>
          </a:bodyPr>
          <a:lstStyle/>
          <a:p>
            <a:pPr algn="ctr"/>
            <a:r>
              <a:rPr lang="en-US" sz="2000" b="1" dirty="0"/>
              <a:t>Change will happen because of strategies that Project Vision team and Mentee College will co-create and deploy to advance the objectives of Project Vision with support from the President/CEO and Sr. Administrators.  </a:t>
            </a:r>
            <a:r>
              <a:rPr lang="en-US" sz="2000" dirty="0"/>
              <a:t>These strategies will be developed using a variety of tools and are aligned with the stages of ADKAR Model</a:t>
            </a:r>
            <a:r>
              <a:rPr lang="en-US" sz="2000" baseline="30000" dirty="0"/>
              <a:t>2</a:t>
            </a:r>
            <a:r>
              <a:rPr lang="en-US" sz="2000" dirty="0"/>
              <a:t>.</a:t>
            </a:r>
            <a:endParaRPr lang="en-US" sz="8800" dirty="0">
              <a:effectLst/>
            </a:endParaRPr>
          </a:p>
        </p:txBody>
      </p:sp>
    </p:spTree>
    <p:extLst>
      <p:ext uri="{BB962C8B-B14F-4D97-AF65-F5344CB8AC3E}">
        <p14:creationId xmlns:p14="http://schemas.microsoft.com/office/powerpoint/2010/main" val="168038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2C7B-4B4A-426A-90B6-1C9A3AA4CDA2}"/>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875D4408-EA3B-40D5-A375-2216D32B5494}"/>
              </a:ext>
            </a:extLst>
          </p:cNvPr>
          <p:cNvSpPr txBox="1"/>
          <p:nvPr/>
        </p:nvSpPr>
        <p:spPr>
          <a:xfrm>
            <a:off x="689227" y="6216357"/>
            <a:ext cx="753943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4" name="Google Shape;92;p1">
            <a:extLst>
              <a:ext uri="{FF2B5EF4-FFF2-40B4-BE49-F238E27FC236}">
                <a16:creationId xmlns:a16="http://schemas.microsoft.com/office/drawing/2014/main" id="{498556D9-7714-46D2-91DD-63F92995AFA8}"/>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B41AA4BD-3963-44D1-9A92-AADE4ED90458}"/>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EC80B1E5-FD28-440E-B6C7-900E4606DF3A}"/>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2FEAB463-7DB3-4FFD-8413-1151CF82C8E1}"/>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36EEAA32-3690-4F2E-B48E-00879E63C9C3}"/>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061A6F9B-D582-42B8-BF5B-399A1EED6EE3}"/>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grpSp>
        <p:nvGrpSpPr>
          <p:cNvPr id="11" name="Group 10">
            <a:extLst>
              <a:ext uri="{FF2B5EF4-FFF2-40B4-BE49-F238E27FC236}">
                <a16:creationId xmlns:a16="http://schemas.microsoft.com/office/drawing/2014/main" id="{E019039C-02F9-4B22-BBCD-CC702FA7B75B}"/>
              </a:ext>
              <a:ext uri="{C183D7F6-B498-43B3-948B-1728B52AA6E4}">
                <adec:decorative xmlns:adec="http://schemas.microsoft.com/office/drawing/2017/decorative" val="1"/>
              </a:ext>
            </a:extLst>
          </p:cNvPr>
          <p:cNvGrpSpPr/>
          <p:nvPr/>
        </p:nvGrpSpPr>
        <p:grpSpPr>
          <a:xfrm>
            <a:off x="242882" y="595825"/>
            <a:ext cx="8315266" cy="5204303"/>
            <a:chOff x="-13131" y="0"/>
            <a:chExt cx="6647738" cy="3422468"/>
          </a:xfrm>
        </p:grpSpPr>
        <p:sp>
          <p:nvSpPr>
            <p:cNvPr id="12" name="Rectangle 11">
              <a:extLst>
                <a:ext uri="{FF2B5EF4-FFF2-40B4-BE49-F238E27FC236}">
                  <a16:creationId xmlns:a16="http://schemas.microsoft.com/office/drawing/2014/main" id="{6E5EA7A0-5EBD-4D35-87A7-B4314A87255E}"/>
                </a:ext>
              </a:extLst>
            </p:cNvPr>
            <p:cNvSpPr/>
            <p:nvPr/>
          </p:nvSpPr>
          <p:spPr>
            <a:xfrm>
              <a:off x="6550533" y="3232531"/>
              <a:ext cx="42144" cy="189937"/>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1200" dirty="0">
                  <a:solidFill>
                    <a:srgbClr val="000000"/>
                  </a:solidFill>
                  <a:effectLst/>
                  <a:latin typeface="Times New Roman" panose="02020603050405020304" pitchFamily="18" charset="0"/>
                  <a:ea typeface="Times New Roman" panose="02020603050405020304" pitchFamily="18" charset="0"/>
                </a:rPr>
                <a:t> </a:t>
              </a:r>
            </a:p>
          </p:txBody>
        </p:sp>
        <p:pic>
          <p:nvPicPr>
            <p:cNvPr id="13" name="Picture 12">
              <a:extLst>
                <a:ext uri="{FF2B5EF4-FFF2-40B4-BE49-F238E27FC236}">
                  <a16:creationId xmlns:a16="http://schemas.microsoft.com/office/drawing/2014/main" id="{5E254F87-4ABA-46A3-B2A6-91C5DD9F2B83}"/>
                </a:ext>
              </a:extLst>
            </p:cNvPr>
            <p:cNvPicPr/>
            <p:nvPr/>
          </p:nvPicPr>
          <p:blipFill>
            <a:blip r:embed="rId5"/>
            <a:stretch>
              <a:fillRect/>
            </a:stretch>
          </p:blipFill>
          <p:spPr>
            <a:xfrm>
              <a:off x="604520" y="0"/>
              <a:ext cx="5934584" cy="3338195"/>
            </a:xfrm>
            <a:prstGeom prst="rect">
              <a:avLst/>
            </a:prstGeom>
          </p:spPr>
        </p:pic>
        <p:pic>
          <p:nvPicPr>
            <p:cNvPr id="14" name="Picture 13">
              <a:extLst>
                <a:ext uri="{FF2B5EF4-FFF2-40B4-BE49-F238E27FC236}">
                  <a16:creationId xmlns:a16="http://schemas.microsoft.com/office/drawing/2014/main" id="{6206F7F8-BC77-4BF8-B135-F031B75ABA2A}"/>
                </a:ext>
              </a:extLst>
            </p:cNvPr>
            <p:cNvPicPr/>
            <p:nvPr/>
          </p:nvPicPr>
          <p:blipFill>
            <a:blip r:embed="rId6"/>
            <a:stretch>
              <a:fillRect/>
            </a:stretch>
          </p:blipFill>
          <p:spPr>
            <a:xfrm>
              <a:off x="1433576" y="1629550"/>
              <a:ext cx="4237482" cy="460997"/>
            </a:xfrm>
            <a:prstGeom prst="rect">
              <a:avLst/>
            </a:prstGeom>
          </p:spPr>
        </p:pic>
        <p:sp>
          <p:nvSpPr>
            <p:cNvPr id="15" name="Shape 25">
              <a:extLst>
                <a:ext uri="{FF2B5EF4-FFF2-40B4-BE49-F238E27FC236}">
                  <a16:creationId xmlns:a16="http://schemas.microsoft.com/office/drawing/2014/main" id="{B12304BA-824B-41FA-9FCB-AA4A2424EA79}"/>
                </a:ext>
              </a:extLst>
            </p:cNvPr>
            <p:cNvSpPr/>
            <p:nvPr/>
          </p:nvSpPr>
          <p:spPr>
            <a:xfrm>
              <a:off x="1461770" y="1991234"/>
              <a:ext cx="57150" cy="19303"/>
            </a:xfrm>
            <a:custGeom>
              <a:avLst/>
              <a:gdLst/>
              <a:ahLst/>
              <a:cxnLst/>
              <a:rect l="0" t="0" r="0" b="0"/>
              <a:pathLst>
                <a:path w="57150" h="19303">
                  <a:moveTo>
                    <a:pt x="57150" y="0"/>
                  </a:moveTo>
                  <a:lnTo>
                    <a:pt x="57150" y="19050"/>
                  </a:lnTo>
                  <a:lnTo>
                    <a:pt x="0" y="19303"/>
                  </a:lnTo>
                  <a:lnTo>
                    <a:pt x="0" y="253"/>
                  </a:lnTo>
                  <a:lnTo>
                    <a:pt x="57150" y="0"/>
                  </a:lnTo>
                  <a:close/>
                </a:path>
              </a:pathLst>
            </a:custGeom>
            <a:solidFill>
              <a:srgbClr val="4472C4"/>
            </a:solidFill>
            <a:ln w="0" cap="flat">
              <a:noFill/>
              <a:miter lim="127000"/>
            </a:ln>
            <a:effectLst/>
          </p:spPr>
          <p:txBody>
            <a:bodyPr/>
            <a:lstStyle/>
            <a:p>
              <a:endParaRPr lang="en-US" dirty="0"/>
            </a:p>
          </p:txBody>
        </p:sp>
        <p:sp>
          <p:nvSpPr>
            <p:cNvPr id="16" name="Shape 26">
              <a:extLst>
                <a:ext uri="{FF2B5EF4-FFF2-40B4-BE49-F238E27FC236}">
                  <a16:creationId xmlns:a16="http://schemas.microsoft.com/office/drawing/2014/main" id="{44AD91E4-B7F4-4665-92F8-98F2FA75C43F}"/>
                </a:ext>
              </a:extLst>
            </p:cNvPr>
            <p:cNvSpPr/>
            <p:nvPr/>
          </p:nvSpPr>
          <p:spPr>
            <a:xfrm>
              <a:off x="1537970" y="1990979"/>
              <a:ext cx="57150" cy="19304"/>
            </a:xfrm>
            <a:custGeom>
              <a:avLst/>
              <a:gdLst/>
              <a:ahLst/>
              <a:cxnLst/>
              <a:rect l="0" t="0" r="0" b="0"/>
              <a:pathLst>
                <a:path w="57150" h="19304">
                  <a:moveTo>
                    <a:pt x="57150" y="0"/>
                  </a:moveTo>
                  <a:lnTo>
                    <a:pt x="57150" y="19050"/>
                  </a:lnTo>
                  <a:lnTo>
                    <a:pt x="0" y="19304"/>
                  </a:lnTo>
                  <a:lnTo>
                    <a:pt x="0" y="254"/>
                  </a:lnTo>
                  <a:lnTo>
                    <a:pt x="57150" y="0"/>
                  </a:lnTo>
                  <a:close/>
                </a:path>
              </a:pathLst>
            </a:custGeom>
            <a:solidFill>
              <a:srgbClr val="4472C4"/>
            </a:solidFill>
            <a:ln w="0" cap="flat">
              <a:noFill/>
              <a:miter lim="127000"/>
            </a:ln>
            <a:effectLst/>
          </p:spPr>
          <p:txBody>
            <a:bodyPr/>
            <a:lstStyle/>
            <a:p>
              <a:endParaRPr lang="en-US" dirty="0"/>
            </a:p>
          </p:txBody>
        </p:sp>
        <p:sp>
          <p:nvSpPr>
            <p:cNvPr id="17" name="Shape 27">
              <a:extLst>
                <a:ext uri="{FF2B5EF4-FFF2-40B4-BE49-F238E27FC236}">
                  <a16:creationId xmlns:a16="http://schemas.microsoft.com/office/drawing/2014/main" id="{812A63F5-FA9C-4684-A774-2CB265B29B5B}"/>
                </a:ext>
              </a:extLst>
            </p:cNvPr>
            <p:cNvSpPr/>
            <p:nvPr/>
          </p:nvSpPr>
          <p:spPr>
            <a:xfrm>
              <a:off x="1614170" y="1990471"/>
              <a:ext cx="57277" cy="19431"/>
            </a:xfrm>
            <a:custGeom>
              <a:avLst/>
              <a:gdLst/>
              <a:ahLst/>
              <a:cxnLst/>
              <a:rect l="0" t="0" r="0" b="0"/>
              <a:pathLst>
                <a:path w="57277" h="19431">
                  <a:moveTo>
                    <a:pt x="57023" y="0"/>
                  </a:moveTo>
                  <a:lnTo>
                    <a:pt x="57277" y="19050"/>
                  </a:lnTo>
                  <a:lnTo>
                    <a:pt x="37465" y="19304"/>
                  </a:lnTo>
                  <a:lnTo>
                    <a:pt x="0" y="19431"/>
                  </a:lnTo>
                  <a:lnTo>
                    <a:pt x="0" y="381"/>
                  </a:lnTo>
                  <a:lnTo>
                    <a:pt x="37338" y="254"/>
                  </a:lnTo>
                  <a:lnTo>
                    <a:pt x="37211" y="254"/>
                  </a:lnTo>
                  <a:lnTo>
                    <a:pt x="57023" y="0"/>
                  </a:lnTo>
                  <a:close/>
                </a:path>
              </a:pathLst>
            </a:custGeom>
            <a:solidFill>
              <a:srgbClr val="4472C4"/>
            </a:solidFill>
            <a:ln w="0" cap="flat">
              <a:noFill/>
              <a:miter lim="127000"/>
            </a:ln>
            <a:effectLst/>
          </p:spPr>
          <p:txBody>
            <a:bodyPr/>
            <a:lstStyle/>
            <a:p>
              <a:endParaRPr lang="en-US" dirty="0"/>
            </a:p>
          </p:txBody>
        </p:sp>
        <p:sp>
          <p:nvSpPr>
            <p:cNvPr id="18" name="Shape 28">
              <a:extLst>
                <a:ext uri="{FF2B5EF4-FFF2-40B4-BE49-F238E27FC236}">
                  <a16:creationId xmlns:a16="http://schemas.microsoft.com/office/drawing/2014/main" id="{98D52C72-8F7A-4760-BC48-872DDB8A9EA3}"/>
                </a:ext>
              </a:extLst>
            </p:cNvPr>
            <p:cNvSpPr/>
            <p:nvPr/>
          </p:nvSpPr>
          <p:spPr>
            <a:xfrm>
              <a:off x="1690243" y="1989582"/>
              <a:ext cx="57404" cy="19685"/>
            </a:xfrm>
            <a:custGeom>
              <a:avLst/>
              <a:gdLst/>
              <a:ahLst/>
              <a:cxnLst/>
              <a:rect l="0" t="0" r="0" b="0"/>
              <a:pathLst>
                <a:path w="57404" h="19685">
                  <a:moveTo>
                    <a:pt x="57150" y="0"/>
                  </a:moveTo>
                  <a:lnTo>
                    <a:pt x="57404" y="19050"/>
                  </a:lnTo>
                  <a:lnTo>
                    <a:pt x="254" y="19685"/>
                  </a:lnTo>
                  <a:lnTo>
                    <a:pt x="0" y="635"/>
                  </a:lnTo>
                  <a:lnTo>
                    <a:pt x="57150" y="0"/>
                  </a:lnTo>
                  <a:close/>
                </a:path>
              </a:pathLst>
            </a:custGeom>
            <a:solidFill>
              <a:srgbClr val="4472C4"/>
            </a:solidFill>
            <a:ln w="0" cap="flat">
              <a:noFill/>
              <a:miter lim="127000"/>
            </a:ln>
            <a:effectLst/>
          </p:spPr>
          <p:txBody>
            <a:bodyPr/>
            <a:lstStyle/>
            <a:p>
              <a:endParaRPr lang="en-US" dirty="0"/>
            </a:p>
          </p:txBody>
        </p:sp>
        <p:sp>
          <p:nvSpPr>
            <p:cNvPr id="19" name="Shape 29">
              <a:extLst>
                <a:ext uri="{FF2B5EF4-FFF2-40B4-BE49-F238E27FC236}">
                  <a16:creationId xmlns:a16="http://schemas.microsoft.com/office/drawing/2014/main" id="{D46DD378-25E5-4447-8A31-1E80D39C0AF8}"/>
                </a:ext>
              </a:extLst>
            </p:cNvPr>
            <p:cNvSpPr/>
            <p:nvPr/>
          </p:nvSpPr>
          <p:spPr>
            <a:xfrm>
              <a:off x="1766443" y="1988693"/>
              <a:ext cx="57404" cy="19685"/>
            </a:xfrm>
            <a:custGeom>
              <a:avLst/>
              <a:gdLst/>
              <a:ahLst/>
              <a:cxnLst/>
              <a:rect l="0" t="0" r="0" b="0"/>
              <a:pathLst>
                <a:path w="57404" h="19685">
                  <a:moveTo>
                    <a:pt x="57150" y="0"/>
                  </a:moveTo>
                  <a:lnTo>
                    <a:pt x="57404" y="19050"/>
                  </a:lnTo>
                  <a:lnTo>
                    <a:pt x="254" y="19685"/>
                  </a:lnTo>
                  <a:lnTo>
                    <a:pt x="0" y="635"/>
                  </a:lnTo>
                  <a:lnTo>
                    <a:pt x="57150" y="0"/>
                  </a:lnTo>
                  <a:close/>
                </a:path>
              </a:pathLst>
            </a:custGeom>
            <a:solidFill>
              <a:srgbClr val="4472C4"/>
            </a:solidFill>
            <a:ln w="0" cap="flat">
              <a:noFill/>
              <a:miter lim="127000"/>
            </a:ln>
            <a:effectLst/>
          </p:spPr>
          <p:txBody>
            <a:bodyPr/>
            <a:lstStyle/>
            <a:p>
              <a:endParaRPr lang="en-US" dirty="0"/>
            </a:p>
          </p:txBody>
        </p:sp>
        <p:sp>
          <p:nvSpPr>
            <p:cNvPr id="20" name="Shape 30">
              <a:extLst>
                <a:ext uri="{FF2B5EF4-FFF2-40B4-BE49-F238E27FC236}">
                  <a16:creationId xmlns:a16="http://schemas.microsoft.com/office/drawing/2014/main" id="{AE2A4C99-9D63-4941-9766-A686275C15D6}"/>
                </a:ext>
              </a:extLst>
            </p:cNvPr>
            <p:cNvSpPr/>
            <p:nvPr/>
          </p:nvSpPr>
          <p:spPr>
            <a:xfrm>
              <a:off x="1842516" y="1987423"/>
              <a:ext cx="57531" cy="20066"/>
            </a:xfrm>
            <a:custGeom>
              <a:avLst/>
              <a:gdLst/>
              <a:ahLst/>
              <a:cxnLst/>
              <a:rect l="0" t="0" r="0" b="0"/>
              <a:pathLst>
                <a:path w="57531" h="20066">
                  <a:moveTo>
                    <a:pt x="57150" y="0"/>
                  </a:moveTo>
                  <a:lnTo>
                    <a:pt x="57531" y="18923"/>
                  </a:lnTo>
                  <a:lnTo>
                    <a:pt x="381" y="20066"/>
                  </a:lnTo>
                  <a:lnTo>
                    <a:pt x="0" y="1016"/>
                  </a:lnTo>
                  <a:lnTo>
                    <a:pt x="57150" y="0"/>
                  </a:lnTo>
                  <a:close/>
                </a:path>
              </a:pathLst>
            </a:custGeom>
            <a:solidFill>
              <a:srgbClr val="4472C4"/>
            </a:solidFill>
            <a:ln w="0" cap="flat">
              <a:noFill/>
              <a:miter lim="127000"/>
            </a:ln>
            <a:effectLst/>
          </p:spPr>
          <p:txBody>
            <a:bodyPr/>
            <a:lstStyle/>
            <a:p>
              <a:endParaRPr lang="en-US" dirty="0"/>
            </a:p>
          </p:txBody>
        </p:sp>
        <p:sp>
          <p:nvSpPr>
            <p:cNvPr id="21" name="Shape 31">
              <a:extLst>
                <a:ext uri="{FF2B5EF4-FFF2-40B4-BE49-F238E27FC236}">
                  <a16:creationId xmlns:a16="http://schemas.microsoft.com/office/drawing/2014/main" id="{B9884696-560B-4E9C-9B1A-456B9652AB86}"/>
                </a:ext>
              </a:extLst>
            </p:cNvPr>
            <p:cNvSpPr/>
            <p:nvPr/>
          </p:nvSpPr>
          <p:spPr>
            <a:xfrm>
              <a:off x="1918716" y="1985899"/>
              <a:ext cx="57531" cy="20193"/>
            </a:xfrm>
            <a:custGeom>
              <a:avLst/>
              <a:gdLst/>
              <a:ahLst/>
              <a:cxnLst/>
              <a:rect l="0" t="0" r="0" b="0"/>
              <a:pathLst>
                <a:path w="57531" h="20193">
                  <a:moveTo>
                    <a:pt x="57150" y="0"/>
                  </a:moveTo>
                  <a:lnTo>
                    <a:pt x="57531" y="19050"/>
                  </a:lnTo>
                  <a:lnTo>
                    <a:pt x="381" y="20193"/>
                  </a:lnTo>
                  <a:lnTo>
                    <a:pt x="0" y="1143"/>
                  </a:lnTo>
                  <a:lnTo>
                    <a:pt x="57150" y="0"/>
                  </a:lnTo>
                  <a:close/>
                </a:path>
              </a:pathLst>
            </a:custGeom>
            <a:solidFill>
              <a:srgbClr val="4472C4"/>
            </a:solidFill>
            <a:ln w="0" cap="flat">
              <a:noFill/>
              <a:miter lim="127000"/>
            </a:ln>
            <a:effectLst/>
          </p:spPr>
          <p:txBody>
            <a:bodyPr/>
            <a:lstStyle/>
            <a:p>
              <a:endParaRPr lang="en-US" dirty="0"/>
            </a:p>
          </p:txBody>
        </p:sp>
        <p:sp>
          <p:nvSpPr>
            <p:cNvPr id="22" name="Shape 32">
              <a:extLst>
                <a:ext uri="{FF2B5EF4-FFF2-40B4-BE49-F238E27FC236}">
                  <a16:creationId xmlns:a16="http://schemas.microsoft.com/office/drawing/2014/main" id="{3AA8F7E4-75C6-498C-98FE-D1F0F05E3B8B}"/>
                </a:ext>
              </a:extLst>
            </p:cNvPr>
            <p:cNvSpPr/>
            <p:nvPr/>
          </p:nvSpPr>
          <p:spPr>
            <a:xfrm>
              <a:off x="1994916" y="1984248"/>
              <a:ext cx="57658" cy="20320"/>
            </a:xfrm>
            <a:custGeom>
              <a:avLst/>
              <a:gdLst/>
              <a:ahLst/>
              <a:cxnLst/>
              <a:rect l="0" t="0" r="0" b="0"/>
              <a:pathLst>
                <a:path w="57658" h="20320">
                  <a:moveTo>
                    <a:pt x="57150" y="0"/>
                  </a:moveTo>
                  <a:lnTo>
                    <a:pt x="57658" y="18923"/>
                  </a:lnTo>
                  <a:lnTo>
                    <a:pt x="30226" y="19686"/>
                  </a:lnTo>
                  <a:lnTo>
                    <a:pt x="381" y="20320"/>
                  </a:lnTo>
                  <a:lnTo>
                    <a:pt x="0" y="1270"/>
                  </a:lnTo>
                  <a:lnTo>
                    <a:pt x="29845" y="636"/>
                  </a:lnTo>
                  <a:lnTo>
                    <a:pt x="57150" y="0"/>
                  </a:lnTo>
                  <a:close/>
                </a:path>
              </a:pathLst>
            </a:custGeom>
            <a:solidFill>
              <a:srgbClr val="4472C4"/>
            </a:solidFill>
            <a:ln w="0" cap="flat">
              <a:noFill/>
              <a:miter lim="127000"/>
            </a:ln>
            <a:effectLst/>
          </p:spPr>
          <p:txBody>
            <a:bodyPr/>
            <a:lstStyle/>
            <a:p>
              <a:endParaRPr lang="en-US" dirty="0"/>
            </a:p>
          </p:txBody>
        </p:sp>
        <p:sp>
          <p:nvSpPr>
            <p:cNvPr id="23" name="Shape 33">
              <a:extLst>
                <a:ext uri="{FF2B5EF4-FFF2-40B4-BE49-F238E27FC236}">
                  <a16:creationId xmlns:a16="http://schemas.microsoft.com/office/drawing/2014/main" id="{8D2AEB39-2CD5-4B2D-9E6F-F5C0CE905852}"/>
                </a:ext>
              </a:extLst>
            </p:cNvPr>
            <p:cNvSpPr/>
            <p:nvPr/>
          </p:nvSpPr>
          <p:spPr>
            <a:xfrm>
              <a:off x="2070989" y="1982089"/>
              <a:ext cx="57658" cy="20574"/>
            </a:xfrm>
            <a:custGeom>
              <a:avLst/>
              <a:gdLst/>
              <a:ahLst/>
              <a:cxnLst/>
              <a:rect l="0" t="0" r="0" b="0"/>
              <a:pathLst>
                <a:path w="57658" h="20574">
                  <a:moveTo>
                    <a:pt x="57150" y="0"/>
                  </a:moveTo>
                  <a:lnTo>
                    <a:pt x="57658" y="19050"/>
                  </a:lnTo>
                  <a:lnTo>
                    <a:pt x="508" y="20574"/>
                  </a:lnTo>
                  <a:lnTo>
                    <a:pt x="0" y="1524"/>
                  </a:lnTo>
                  <a:lnTo>
                    <a:pt x="57150" y="0"/>
                  </a:lnTo>
                  <a:close/>
                </a:path>
              </a:pathLst>
            </a:custGeom>
            <a:solidFill>
              <a:srgbClr val="4472C4"/>
            </a:solidFill>
            <a:ln w="0" cap="flat">
              <a:noFill/>
              <a:miter lim="127000"/>
            </a:ln>
            <a:effectLst/>
          </p:spPr>
          <p:txBody>
            <a:bodyPr/>
            <a:lstStyle/>
            <a:p>
              <a:endParaRPr lang="en-US" dirty="0"/>
            </a:p>
          </p:txBody>
        </p:sp>
        <p:sp>
          <p:nvSpPr>
            <p:cNvPr id="24" name="Shape 34">
              <a:extLst>
                <a:ext uri="{FF2B5EF4-FFF2-40B4-BE49-F238E27FC236}">
                  <a16:creationId xmlns:a16="http://schemas.microsoft.com/office/drawing/2014/main" id="{03C34436-05F8-422A-BB8A-F74104A43444}"/>
                </a:ext>
              </a:extLst>
            </p:cNvPr>
            <p:cNvSpPr/>
            <p:nvPr/>
          </p:nvSpPr>
          <p:spPr>
            <a:xfrm>
              <a:off x="2147189" y="1980057"/>
              <a:ext cx="57658" cy="20574"/>
            </a:xfrm>
            <a:custGeom>
              <a:avLst/>
              <a:gdLst/>
              <a:ahLst/>
              <a:cxnLst/>
              <a:rect l="0" t="0" r="0" b="0"/>
              <a:pathLst>
                <a:path w="57658" h="20574">
                  <a:moveTo>
                    <a:pt x="57150" y="0"/>
                  </a:moveTo>
                  <a:lnTo>
                    <a:pt x="57658" y="19050"/>
                  </a:lnTo>
                  <a:lnTo>
                    <a:pt x="508" y="20574"/>
                  </a:lnTo>
                  <a:lnTo>
                    <a:pt x="0" y="1524"/>
                  </a:lnTo>
                  <a:lnTo>
                    <a:pt x="57150" y="0"/>
                  </a:lnTo>
                  <a:close/>
                </a:path>
              </a:pathLst>
            </a:custGeom>
            <a:solidFill>
              <a:srgbClr val="4472C4"/>
            </a:solidFill>
            <a:ln w="0" cap="flat">
              <a:noFill/>
              <a:miter lim="127000"/>
            </a:ln>
            <a:effectLst/>
          </p:spPr>
          <p:txBody>
            <a:bodyPr/>
            <a:lstStyle/>
            <a:p>
              <a:endParaRPr lang="en-US" dirty="0"/>
            </a:p>
          </p:txBody>
        </p:sp>
        <p:sp>
          <p:nvSpPr>
            <p:cNvPr id="25" name="Shape 35">
              <a:extLst>
                <a:ext uri="{FF2B5EF4-FFF2-40B4-BE49-F238E27FC236}">
                  <a16:creationId xmlns:a16="http://schemas.microsoft.com/office/drawing/2014/main" id="{A01AD1D1-1E87-428F-A85E-0216619905AC}"/>
                </a:ext>
              </a:extLst>
            </p:cNvPr>
            <p:cNvSpPr/>
            <p:nvPr/>
          </p:nvSpPr>
          <p:spPr>
            <a:xfrm>
              <a:off x="2223389" y="1977644"/>
              <a:ext cx="57658" cy="20827"/>
            </a:xfrm>
            <a:custGeom>
              <a:avLst/>
              <a:gdLst/>
              <a:ahLst/>
              <a:cxnLst/>
              <a:rect l="0" t="0" r="0" b="0"/>
              <a:pathLst>
                <a:path w="57658" h="20827">
                  <a:moveTo>
                    <a:pt x="57023" y="0"/>
                  </a:moveTo>
                  <a:lnTo>
                    <a:pt x="57658" y="19050"/>
                  </a:lnTo>
                  <a:lnTo>
                    <a:pt x="508" y="20827"/>
                  </a:lnTo>
                  <a:lnTo>
                    <a:pt x="0" y="1905"/>
                  </a:lnTo>
                  <a:lnTo>
                    <a:pt x="57023" y="0"/>
                  </a:lnTo>
                  <a:close/>
                </a:path>
              </a:pathLst>
            </a:custGeom>
            <a:solidFill>
              <a:srgbClr val="4472C4"/>
            </a:solidFill>
            <a:ln w="0" cap="flat">
              <a:noFill/>
              <a:miter lim="127000"/>
            </a:ln>
            <a:effectLst/>
          </p:spPr>
          <p:txBody>
            <a:bodyPr/>
            <a:lstStyle/>
            <a:p>
              <a:endParaRPr lang="en-US" dirty="0"/>
            </a:p>
          </p:txBody>
        </p:sp>
        <p:sp>
          <p:nvSpPr>
            <p:cNvPr id="26" name="Shape 36">
              <a:extLst>
                <a:ext uri="{FF2B5EF4-FFF2-40B4-BE49-F238E27FC236}">
                  <a16:creationId xmlns:a16="http://schemas.microsoft.com/office/drawing/2014/main" id="{0862E0B7-5C21-401B-8444-C4877FBAAEFF}"/>
                </a:ext>
              </a:extLst>
            </p:cNvPr>
            <p:cNvSpPr/>
            <p:nvPr/>
          </p:nvSpPr>
          <p:spPr>
            <a:xfrm>
              <a:off x="2299462" y="1974977"/>
              <a:ext cx="57785" cy="21082"/>
            </a:xfrm>
            <a:custGeom>
              <a:avLst/>
              <a:gdLst/>
              <a:ahLst/>
              <a:cxnLst/>
              <a:rect l="0" t="0" r="0" b="0"/>
              <a:pathLst>
                <a:path w="57785" h="21082">
                  <a:moveTo>
                    <a:pt x="57150" y="0"/>
                  </a:moveTo>
                  <a:lnTo>
                    <a:pt x="57785" y="19050"/>
                  </a:lnTo>
                  <a:lnTo>
                    <a:pt x="635" y="21082"/>
                  </a:lnTo>
                  <a:lnTo>
                    <a:pt x="0" y="2032"/>
                  </a:lnTo>
                  <a:lnTo>
                    <a:pt x="57150" y="0"/>
                  </a:lnTo>
                  <a:close/>
                </a:path>
              </a:pathLst>
            </a:custGeom>
            <a:solidFill>
              <a:srgbClr val="4472C4"/>
            </a:solidFill>
            <a:ln w="0" cap="flat">
              <a:noFill/>
              <a:miter lim="127000"/>
            </a:ln>
            <a:effectLst/>
          </p:spPr>
          <p:txBody>
            <a:bodyPr/>
            <a:lstStyle/>
            <a:p>
              <a:endParaRPr lang="en-US" dirty="0"/>
            </a:p>
          </p:txBody>
        </p:sp>
        <p:sp>
          <p:nvSpPr>
            <p:cNvPr id="27" name="Shape 37">
              <a:extLst>
                <a:ext uri="{FF2B5EF4-FFF2-40B4-BE49-F238E27FC236}">
                  <a16:creationId xmlns:a16="http://schemas.microsoft.com/office/drawing/2014/main" id="{B759DA97-DD8D-424B-AB51-75FA51B4CECA}"/>
                </a:ext>
              </a:extLst>
            </p:cNvPr>
            <p:cNvSpPr/>
            <p:nvPr/>
          </p:nvSpPr>
          <p:spPr>
            <a:xfrm>
              <a:off x="2375662" y="1971929"/>
              <a:ext cx="57785" cy="21336"/>
            </a:xfrm>
            <a:custGeom>
              <a:avLst/>
              <a:gdLst/>
              <a:ahLst/>
              <a:cxnLst/>
              <a:rect l="0" t="0" r="0" b="0"/>
              <a:pathLst>
                <a:path w="57785" h="21336">
                  <a:moveTo>
                    <a:pt x="57023" y="0"/>
                  </a:moveTo>
                  <a:lnTo>
                    <a:pt x="57785" y="19050"/>
                  </a:lnTo>
                  <a:lnTo>
                    <a:pt x="5461" y="21209"/>
                  </a:lnTo>
                  <a:lnTo>
                    <a:pt x="635" y="21336"/>
                  </a:lnTo>
                  <a:lnTo>
                    <a:pt x="0" y="2286"/>
                  </a:lnTo>
                  <a:lnTo>
                    <a:pt x="4699" y="2159"/>
                  </a:lnTo>
                  <a:lnTo>
                    <a:pt x="57023" y="0"/>
                  </a:lnTo>
                  <a:close/>
                </a:path>
              </a:pathLst>
            </a:custGeom>
            <a:solidFill>
              <a:srgbClr val="4472C4"/>
            </a:solidFill>
            <a:ln w="0" cap="flat">
              <a:noFill/>
              <a:miter lim="127000"/>
            </a:ln>
            <a:effectLst/>
          </p:spPr>
          <p:txBody>
            <a:bodyPr/>
            <a:lstStyle/>
            <a:p>
              <a:endParaRPr lang="en-US" dirty="0"/>
            </a:p>
          </p:txBody>
        </p:sp>
        <p:sp>
          <p:nvSpPr>
            <p:cNvPr id="28" name="Shape 38">
              <a:extLst>
                <a:ext uri="{FF2B5EF4-FFF2-40B4-BE49-F238E27FC236}">
                  <a16:creationId xmlns:a16="http://schemas.microsoft.com/office/drawing/2014/main" id="{B6CEDC49-10A4-42E4-8F76-A0DEE113A772}"/>
                </a:ext>
              </a:extLst>
            </p:cNvPr>
            <p:cNvSpPr/>
            <p:nvPr/>
          </p:nvSpPr>
          <p:spPr>
            <a:xfrm>
              <a:off x="2451735" y="1968627"/>
              <a:ext cx="57912" cy="21590"/>
            </a:xfrm>
            <a:custGeom>
              <a:avLst/>
              <a:gdLst/>
              <a:ahLst/>
              <a:cxnLst/>
              <a:rect l="0" t="0" r="0" b="0"/>
              <a:pathLst>
                <a:path w="57912" h="21590">
                  <a:moveTo>
                    <a:pt x="57023" y="0"/>
                  </a:moveTo>
                  <a:lnTo>
                    <a:pt x="57912" y="19050"/>
                  </a:lnTo>
                  <a:lnTo>
                    <a:pt x="14097" y="21082"/>
                  </a:lnTo>
                  <a:lnTo>
                    <a:pt x="762" y="21590"/>
                  </a:lnTo>
                  <a:lnTo>
                    <a:pt x="0" y="2540"/>
                  </a:lnTo>
                  <a:lnTo>
                    <a:pt x="13335" y="2032"/>
                  </a:lnTo>
                  <a:lnTo>
                    <a:pt x="13208" y="2032"/>
                  </a:lnTo>
                  <a:lnTo>
                    <a:pt x="57023" y="0"/>
                  </a:lnTo>
                  <a:close/>
                </a:path>
              </a:pathLst>
            </a:custGeom>
            <a:solidFill>
              <a:srgbClr val="4472C4"/>
            </a:solidFill>
            <a:ln w="0" cap="flat">
              <a:noFill/>
              <a:miter lim="127000"/>
            </a:ln>
            <a:effectLst/>
          </p:spPr>
          <p:txBody>
            <a:bodyPr/>
            <a:lstStyle/>
            <a:p>
              <a:endParaRPr lang="en-US" dirty="0"/>
            </a:p>
          </p:txBody>
        </p:sp>
        <p:sp>
          <p:nvSpPr>
            <p:cNvPr id="29" name="Shape 39">
              <a:extLst>
                <a:ext uri="{FF2B5EF4-FFF2-40B4-BE49-F238E27FC236}">
                  <a16:creationId xmlns:a16="http://schemas.microsoft.com/office/drawing/2014/main" id="{D0702B19-3731-4F2B-A2F7-9A7F6BB66E51}"/>
                </a:ext>
              </a:extLst>
            </p:cNvPr>
            <p:cNvSpPr/>
            <p:nvPr/>
          </p:nvSpPr>
          <p:spPr>
            <a:xfrm>
              <a:off x="2527808" y="1965071"/>
              <a:ext cx="57912" cy="21717"/>
            </a:xfrm>
            <a:custGeom>
              <a:avLst/>
              <a:gdLst/>
              <a:ahLst/>
              <a:cxnLst/>
              <a:rect l="0" t="0" r="0" b="0"/>
              <a:pathLst>
                <a:path w="57912" h="21717">
                  <a:moveTo>
                    <a:pt x="57023" y="0"/>
                  </a:moveTo>
                  <a:lnTo>
                    <a:pt x="57912" y="19050"/>
                  </a:lnTo>
                  <a:lnTo>
                    <a:pt x="20828" y="20828"/>
                  </a:lnTo>
                  <a:lnTo>
                    <a:pt x="889" y="21717"/>
                  </a:lnTo>
                  <a:lnTo>
                    <a:pt x="0" y="2794"/>
                  </a:lnTo>
                  <a:lnTo>
                    <a:pt x="19939" y="1905"/>
                  </a:lnTo>
                  <a:lnTo>
                    <a:pt x="57023" y="0"/>
                  </a:lnTo>
                  <a:close/>
                </a:path>
              </a:pathLst>
            </a:custGeom>
            <a:solidFill>
              <a:srgbClr val="4472C4"/>
            </a:solidFill>
            <a:ln w="0" cap="flat">
              <a:noFill/>
              <a:miter lim="127000"/>
            </a:ln>
            <a:effectLst/>
          </p:spPr>
          <p:txBody>
            <a:bodyPr/>
            <a:lstStyle/>
            <a:p>
              <a:endParaRPr lang="en-US" dirty="0"/>
            </a:p>
          </p:txBody>
        </p:sp>
        <p:sp>
          <p:nvSpPr>
            <p:cNvPr id="30" name="Shape 40">
              <a:extLst>
                <a:ext uri="{FF2B5EF4-FFF2-40B4-BE49-F238E27FC236}">
                  <a16:creationId xmlns:a16="http://schemas.microsoft.com/office/drawing/2014/main" id="{FD0D97C4-702A-4AB5-8B18-33A0C78A47BB}"/>
                </a:ext>
              </a:extLst>
            </p:cNvPr>
            <p:cNvSpPr/>
            <p:nvPr/>
          </p:nvSpPr>
          <p:spPr>
            <a:xfrm>
              <a:off x="2603881" y="1961261"/>
              <a:ext cx="58039" cy="21972"/>
            </a:xfrm>
            <a:custGeom>
              <a:avLst/>
              <a:gdLst/>
              <a:ahLst/>
              <a:cxnLst/>
              <a:rect l="0" t="0" r="0" b="0"/>
              <a:pathLst>
                <a:path w="58039" h="21972">
                  <a:moveTo>
                    <a:pt x="57023" y="0"/>
                  </a:moveTo>
                  <a:lnTo>
                    <a:pt x="58039" y="19050"/>
                  </a:lnTo>
                  <a:lnTo>
                    <a:pt x="25273" y="20828"/>
                  </a:lnTo>
                  <a:lnTo>
                    <a:pt x="889" y="21972"/>
                  </a:lnTo>
                  <a:lnTo>
                    <a:pt x="0" y="2922"/>
                  </a:lnTo>
                  <a:lnTo>
                    <a:pt x="24384" y="1778"/>
                  </a:lnTo>
                  <a:lnTo>
                    <a:pt x="24257" y="1778"/>
                  </a:lnTo>
                  <a:lnTo>
                    <a:pt x="57023" y="0"/>
                  </a:lnTo>
                  <a:close/>
                </a:path>
              </a:pathLst>
            </a:custGeom>
            <a:solidFill>
              <a:srgbClr val="4472C4"/>
            </a:solidFill>
            <a:ln w="0" cap="flat">
              <a:noFill/>
              <a:miter lim="127000"/>
            </a:ln>
            <a:effectLst/>
          </p:spPr>
          <p:txBody>
            <a:bodyPr/>
            <a:lstStyle/>
            <a:p>
              <a:endParaRPr lang="en-US" dirty="0"/>
            </a:p>
          </p:txBody>
        </p:sp>
        <p:sp>
          <p:nvSpPr>
            <p:cNvPr id="31" name="Shape 41">
              <a:extLst>
                <a:ext uri="{FF2B5EF4-FFF2-40B4-BE49-F238E27FC236}">
                  <a16:creationId xmlns:a16="http://schemas.microsoft.com/office/drawing/2014/main" id="{25D07679-0F8D-462E-AEF3-08B97EEB636B}"/>
                </a:ext>
              </a:extLst>
            </p:cNvPr>
            <p:cNvSpPr/>
            <p:nvPr/>
          </p:nvSpPr>
          <p:spPr>
            <a:xfrm>
              <a:off x="2679954" y="1957197"/>
              <a:ext cx="58039" cy="22099"/>
            </a:xfrm>
            <a:custGeom>
              <a:avLst/>
              <a:gdLst/>
              <a:ahLst/>
              <a:cxnLst/>
              <a:rect l="0" t="0" r="0" b="0"/>
              <a:pathLst>
                <a:path w="58039" h="22099">
                  <a:moveTo>
                    <a:pt x="57023" y="0"/>
                  </a:moveTo>
                  <a:lnTo>
                    <a:pt x="58039" y="18924"/>
                  </a:lnTo>
                  <a:lnTo>
                    <a:pt x="27305" y="20701"/>
                  </a:lnTo>
                  <a:lnTo>
                    <a:pt x="1016" y="22099"/>
                  </a:lnTo>
                  <a:lnTo>
                    <a:pt x="0" y="3049"/>
                  </a:lnTo>
                  <a:lnTo>
                    <a:pt x="26289" y="1778"/>
                  </a:lnTo>
                  <a:lnTo>
                    <a:pt x="26162" y="1778"/>
                  </a:lnTo>
                  <a:lnTo>
                    <a:pt x="57023" y="0"/>
                  </a:lnTo>
                  <a:close/>
                </a:path>
              </a:pathLst>
            </a:custGeom>
            <a:solidFill>
              <a:srgbClr val="4472C4"/>
            </a:solidFill>
            <a:ln w="0" cap="flat">
              <a:noFill/>
              <a:miter lim="127000"/>
            </a:ln>
            <a:effectLst/>
          </p:spPr>
          <p:txBody>
            <a:bodyPr/>
            <a:lstStyle/>
            <a:p>
              <a:endParaRPr lang="en-US" dirty="0"/>
            </a:p>
          </p:txBody>
        </p:sp>
        <p:sp>
          <p:nvSpPr>
            <p:cNvPr id="32" name="Shape 42">
              <a:extLst>
                <a:ext uri="{FF2B5EF4-FFF2-40B4-BE49-F238E27FC236}">
                  <a16:creationId xmlns:a16="http://schemas.microsoft.com/office/drawing/2014/main" id="{51C3A40B-06B0-4CC8-A799-14EA9B3A4639}"/>
                </a:ext>
              </a:extLst>
            </p:cNvPr>
            <p:cNvSpPr/>
            <p:nvPr/>
          </p:nvSpPr>
          <p:spPr>
            <a:xfrm>
              <a:off x="2755900" y="1952625"/>
              <a:ext cx="58293" cy="22479"/>
            </a:xfrm>
            <a:custGeom>
              <a:avLst/>
              <a:gdLst/>
              <a:ahLst/>
              <a:cxnLst/>
              <a:rect l="0" t="0" r="0" b="0"/>
              <a:pathLst>
                <a:path w="58293" h="22479">
                  <a:moveTo>
                    <a:pt x="57023" y="0"/>
                  </a:moveTo>
                  <a:lnTo>
                    <a:pt x="58293" y="18923"/>
                  </a:lnTo>
                  <a:lnTo>
                    <a:pt x="26924" y="20955"/>
                  </a:lnTo>
                  <a:lnTo>
                    <a:pt x="1143" y="22479"/>
                  </a:lnTo>
                  <a:lnTo>
                    <a:pt x="0" y="3429"/>
                  </a:lnTo>
                  <a:lnTo>
                    <a:pt x="25781" y="1905"/>
                  </a:lnTo>
                  <a:lnTo>
                    <a:pt x="57023" y="0"/>
                  </a:lnTo>
                  <a:close/>
                </a:path>
              </a:pathLst>
            </a:custGeom>
            <a:solidFill>
              <a:srgbClr val="4472C4"/>
            </a:solidFill>
            <a:ln w="0" cap="flat">
              <a:noFill/>
              <a:miter lim="127000"/>
            </a:ln>
            <a:effectLst/>
          </p:spPr>
          <p:txBody>
            <a:bodyPr/>
            <a:lstStyle/>
            <a:p>
              <a:endParaRPr lang="en-US" dirty="0"/>
            </a:p>
          </p:txBody>
        </p:sp>
        <p:sp>
          <p:nvSpPr>
            <p:cNvPr id="33" name="Shape 43">
              <a:extLst>
                <a:ext uri="{FF2B5EF4-FFF2-40B4-BE49-F238E27FC236}">
                  <a16:creationId xmlns:a16="http://schemas.microsoft.com/office/drawing/2014/main" id="{C9A95047-84CC-4233-B028-CF47001360EC}"/>
                </a:ext>
              </a:extLst>
            </p:cNvPr>
            <p:cNvSpPr/>
            <p:nvPr/>
          </p:nvSpPr>
          <p:spPr>
            <a:xfrm>
              <a:off x="2831973" y="1947672"/>
              <a:ext cx="58293" cy="22733"/>
            </a:xfrm>
            <a:custGeom>
              <a:avLst/>
              <a:gdLst/>
              <a:ahLst/>
              <a:cxnLst/>
              <a:rect l="0" t="0" r="0" b="0"/>
              <a:pathLst>
                <a:path w="58293" h="22733">
                  <a:moveTo>
                    <a:pt x="57023" y="0"/>
                  </a:moveTo>
                  <a:lnTo>
                    <a:pt x="58293" y="18924"/>
                  </a:lnTo>
                  <a:lnTo>
                    <a:pt x="23495" y="21337"/>
                  </a:lnTo>
                  <a:lnTo>
                    <a:pt x="1143" y="22733"/>
                  </a:lnTo>
                  <a:lnTo>
                    <a:pt x="0" y="3683"/>
                  </a:lnTo>
                  <a:lnTo>
                    <a:pt x="22352" y="2287"/>
                  </a:lnTo>
                  <a:lnTo>
                    <a:pt x="22225" y="2287"/>
                  </a:lnTo>
                  <a:lnTo>
                    <a:pt x="57023" y="0"/>
                  </a:lnTo>
                  <a:close/>
                </a:path>
              </a:pathLst>
            </a:custGeom>
            <a:solidFill>
              <a:srgbClr val="4472C4"/>
            </a:solidFill>
            <a:ln w="0" cap="flat">
              <a:noFill/>
              <a:miter lim="127000"/>
            </a:ln>
            <a:effectLst/>
          </p:spPr>
          <p:txBody>
            <a:bodyPr/>
            <a:lstStyle/>
            <a:p>
              <a:endParaRPr lang="en-US" dirty="0"/>
            </a:p>
          </p:txBody>
        </p:sp>
        <p:sp>
          <p:nvSpPr>
            <p:cNvPr id="34" name="Shape 44">
              <a:extLst>
                <a:ext uri="{FF2B5EF4-FFF2-40B4-BE49-F238E27FC236}">
                  <a16:creationId xmlns:a16="http://schemas.microsoft.com/office/drawing/2014/main" id="{7AEC4726-73CD-4481-BE21-9F875EE0FEE2}"/>
                </a:ext>
              </a:extLst>
            </p:cNvPr>
            <p:cNvSpPr/>
            <p:nvPr/>
          </p:nvSpPr>
          <p:spPr>
            <a:xfrm>
              <a:off x="2907919" y="1942211"/>
              <a:ext cx="58420" cy="23114"/>
            </a:xfrm>
            <a:custGeom>
              <a:avLst/>
              <a:gdLst/>
              <a:ahLst/>
              <a:cxnLst/>
              <a:rect l="0" t="0" r="0" b="0"/>
              <a:pathLst>
                <a:path w="58420" h="23114">
                  <a:moveTo>
                    <a:pt x="57023" y="0"/>
                  </a:moveTo>
                  <a:lnTo>
                    <a:pt x="58420" y="18923"/>
                  </a:lnTo>
                  <a:lnTo>
                    <a:pt x="17399" y="21972"/>
                  </a:lnTo>
                  <a:lnTo>
                    <a:pt x="1270" y="23114"/>
                  </a:lnTo>
                  <a:lnTo>
                    <a:pt x="0" y="4064"/>
                  </a:lnTo>
                  <a:lnTo>
                    <a:pt x="16002" y="3048"/>
                  </a:lnTo>
                  <a:lnTo>
                    <a:pt x="57023" y="0"/>
                  </a:lnTo>
                  <a:close/>
                </a:path>
              </a:pathLst>
            </a:custGeom>
            <a:solidFill>
              <a:srgbClr val="4472C4"/>
            </a:solidFill>
            <a:ln w="0" cap="flat">
              <a:noFill/>
              <a:miter lim="127000"/>
            </a:ln>
            <a:effectLst/>
          </p:spPr>
          <p:txBody>
            <a:bodyPr/>
            <a:lstStyle/>
            <a:p>
              <a:endParaRPr lang="en-US" dirty="0"/>
            </a:p>
          </p:txBody>
        </p:sp>
        <p:sp>
          <p:nvSpPr>
            <p:cNvPr id="35" name="Shape 45">
              <a:extLst>
                <a:ext uri="{FF2B5EF4-FFF2-40B4-BE49-F238E27FC236}">
                  <a16:creationId xmlns:a16="http://schemas.microsoft.com/office/drawing/2014/main" id="{2824CCB4-1191-4E11-9F11-DDE328871DCB}"/>
                </a:ext>
              </a:extLst>
            </p:cNvPr>
            <p:cNvSpPr/>
            <p:nvPr/>
          </p:nvSpPr>
          <p:spPr>
            <a:xfrm>
              <a:off x="2983865" y="1936242"/>
              <a:ext cx="58420" cy="23495"/>
            </a:xfrm>
            <a:custGeom>
              <a:avLst/>
              <a:gdLst/>
              <a:ahLst/>
              <a:cxnLst/>
              <a:rect l="0" t="0" r="0" b="0"/>
              <a:pathLst>
                <a:path w="58420" h="23495">
                  <a:moveTo>
                    <a:pt x="56896" y="0"/>
                  </a:moveTo>
                  <a:lnTo>
                    <a:pt x="58420" y="18923"/>
                  </a:lnTo>
                  <a:lnTo>
                    <a:pt x="8128" y="22987"/>
                  </a:lnTo>
                  <a:lnTo>
                    <a:pt x="1397" y="23495"/>
                  </a:lnTo>
                  <a:lnTo>
                    <a:pt x="0" y="4572"/>
                  </a:lnTo>
                  <a:lnTo>
                    <a:pt x="6604" y="4064"/>
                  </a:lnTo>
                  <a:lnTo>
                    <a:pt x="56896" y="0"/>
                  </a:lnTo>
                  <a:close/>
                </a:path>
              </a:pathLst>
            </a:custGeom>
            <a:solidFill>
              <a:srgbClr val="4472C4"/>
            </a:solidFill>
            <a:ln w="0" cap="flat">
              <a:noFill/>
              <a:miter lim="127000"/>
            </a:ln>
            <a:effectLst/>
          </p:spPr>
          <p:txBody>
            <a:bodyPr/>
            <a:lstStyle/>
            <a:p>
              <a:endParaRPr lang="en-US" dirty="0"/>
            </a:p>
          </p:txBody>
        </p:sp>
        <p:sp>
          <p:nvSpPr>
            <p:cNvPr id="36" name="Shape 46">
              <a:extLst>
                <a:ext uri="{FF2B5EF4-FFF2-40B4-BE49-F238E27FC236}">
                  <a16:creationId xmlns:a16="http://schemas.microsoft.com/office/drawing/2014/main" id="{320CAEBB-E872-456D-BBE2-6193AB61E731}"/>
                </a:ext>
              </a:extLst>
            </p:cNvPr>
            <p:cNvSpPr/>
            <p:nvPr/>
          </p:nvSpPr>
          <p:spPr>
            <a:xfrm>
              <a:off x="3059684" y="1929511"/>
              <a:ext cx="58674" cy="24003"/>
            </a:xfrm>
            <a:custGeom>
              <a:avLst/>
              <a:gdLst/>
              <a:ahLst/>
              <a:cxnLst/>
              <a:rect l="0" t="0" r="0" b="0"/>
              <a:pathLst>
                <a:path w="58674" h="24003">
                  <a:moveTo>
                    <a:pt x="56896" y="0"/>
                  </a:moveTo>
                  <a:lnTo>
                    <a:pt x="58674" y="18923"/>
                  </a:lnTo>
                  <a:lnTo>
                    <a:pt x="55245" y="19304"/>
                  </a:lnTo>
                  <a:lnTo>
                    <a:pt x="1651" y="24003"/>
                  </a:lnTo>
                  <a:lnTo>
                    <a:pt x="0" y="5080"/>
                  </a:lnTo>
                  <a:lnTo>
                    <a:pt x="53594" y="254"/>
                  </a:lnTo>
                  <a:lnTo>
                    <a:pt x="53467" y="254"/>
                  </a:lnTo>
                  <a:lnTo>
                    <a:pt x="56896" y="0"/>
                  </a:lnTo>
                  <a:close/>
                </a:path>
              </a:pathLst>
            </a:custGeom>
            <a:solidFill>
              <a:srgbClr val="4472C4"/>
            </a:solidFill>
            <a:ln w="0" cap="flat">
              <a:noFill/>
              <a:miter lim="127000"/>
            </a:ln>
            <a:effectLst/>
          </p:spPr>
          <p:txBody>
            <a:bodyPr/>
            <a:lstStyle/>
            <a:p>
              <a:endParaRPr lang="en-US" dirty="0"/>
            </a:p>
          </p:txBody>
        </p:sp>
        <p:sp>
          <p:nvSpPr>
            <p:cNvPr id="37" name="Shape 47">
              <a:extLst>
                <a:ext uri="{FF2B5EF4-FFF2-40B4-BE49-F238E27FC236}">
                  <a16:creationId xmlns:a16="http://schemas.microsoft.com/office/drawing/2014/main" id="{81F2C273-7176-48F2-BB84-6622FD28E777}"/>
                </a:ext>
              </a:extLst>
            </p:cNvPr>
            <p:cNvSpPr/>
            <p:nvPr/>
          </p:nvSpPr>
          <p:spPr>
            <a:xfrm>
              <a:off x="3135503" y="1921891"/>
              <a:ext cx="58801" cy="24765"/>
            </a:xfrm>
            <a:custGeom>
              <a:avLst/>
              <a:gdLst/>
              <a:ahLst/>
              <a:cxnLst/>
              <a:rect l="0" t="0" r="0" b="0"/>
              <a:pathLst>
                <a:path w="58801" h="24765">
                  <a:moveTo>
                    <a:pt x="56769" y="0"/>
                  </a:moveTo>
                  <a:lnTo>
                    <a:pt x="58801" y="18923"/>
                  </a:lnTo>
                  <a:lnTo>
                    <a:pt x="35560" y="21463"/>
                  </a:lnTo>
                  <a:lnTo>
                    <a:pt x="1905" y="24765"/>
                  </a:lnTo>
                  <a:lnTo>
                    <a:pt x="0" y="5715"/>
                  </a:lnTo>
                  <a:lnTo>
                    <a:pt x="33655" y="2540"/>
                  </a:lnTo>
                  <a:lnTo>
                    <a:pt x="33528" y="2540"/>
                  </a:lnTo>
                  <a:lnTo>
                    <a:pt x="56769" y="0"/>
                  </a:lnTo>
                  <a:close/>
                </a:path>
              </a:pathLst>
            </a:custGeom>
            <a:solidFill>
              <a:srgbClr val="4472C4"/>
            </a:solidFill>
            <a:ln w="0" cap="flat">
              <a:noFill/>
              <a:miter lim="127000"/>
            </a:ln>
            <a:effectLst/>
          </p:spPr>
          <p:txBody>
            <a:bodyPr/>
            <a:lstStyle/>
            <a:p>
              <a:endParaRPr lang="en-US" dirty="0"/>
            </a:p>
          </p:txBody>
        </p:sp>
        <p:sp>
          <p:nvSpPr>
            <p:cNvPr id="38" name="Shape 48">
              <a:extLst>
                <a:ext uri="{FF2B5EF4-FFF2-40B4-BE49-F238E27FC236}">
                  <a16:creationId xmlns:a16="http://schemas.microsoft.com/office/drawing/2014/main" id="{8EE2701A-E2F1-4E3D-AD33-AAB1797EBD6E}"/>
                </a:ext>
              </a:extLst>
            </p:cNvPr>
            <p:cNvSpPr/>
            <p:nvPr/>
          </p:nvSpPr>
          <p:spPr>
            <a:xfrm>
              <a:off x="3211195" y="1913255"/>
              <a:ext cx="58928" cy="25653"/>
            </a:xfrm>
            <a:custGeom>
              <a:avLst/>
              <a:gdLst/>
              <a:ahLst/>
              <a:cxnLst/>
              <a:rect l="0" t="0" r="0" b="0"/>
              <a:pathLst>
                <a:path w="58928" h="25653">
                  <a:moveTo>
                    <a:pt x="56642" y="0"/>
                  </a:moveTo>
                  <a:lnTo>
                    <a:pt x="58928" y="18923"/>
                  </a:lnTo>
                  <a:lnTo>
                    <a:pt x="12065" y="24511"/>
                  </a:lnTo>
                  <a:lnTo>
                    <a:pt x="2032" y="25653"/>
                  </a:lnTo>
                  <a:lnTo>
                    <a:pt x="0" y="6603"/>
                  </a:lnTo>
                  <a:lnTo>
                    <a:pt x="10033" y="5588"/>
                  </a:lnTo>
                  <a:lnTo>
                    <a:pt x="9906" y="5588"/>
                  </a:lnTo>
                  <a:lnTo>
                    <a:pt x="56642" y="0"/>
                  </a:lnTo>
                  <a:close/>
                </a:path>
              </a:pathLst>
            </a:custGeom>
            <a:solidFill>
              <a:srgbClr val="4472C4"/>
            </a:solidFill>
            <a:ln w="0" cap="flat">
              <a:noFill/>
              <a:miter lim="127000"/>
            </a:ln>
            <a:effectLst/>
          </p:spPr>
          <p:txBody>
            <a:bodyPr/>
            <a:lstStyle/>
            <a:p>
              <a:endParaRPr lang="en-US" dirty="0"/>
            </a:p>
          </p:txBody>
        </p:sp>
        <p:sp>
          <p:nvSpPr>
            <p:cNvPr id="39" name="Shape 49">
              <a:extLst>
                <a:ext uri="{FF2B5EF4-FFF2-40B4-BE49-F238E27FC236}">
                  <a16:creationId xmlns:a16="http://schemas.microsoft.com/office/drawing/2014/main" id="{C6FF364C-3A26-4E39-9957-6FE1B45AAFBF}"/>
                </a:ext>
              </a:extLst>
            </p:cNvPr>
            <p:cNvSpPr/>
            <p:nvPr/>
          </p:nvSpPr>
          <p:spPr>
            <a:xfrm>
              <a:off x="3286633" y="1902841"/>
              <a:ext cx="59309" cy="26924"/>
            </a:xfrm>
            <a:custGeom>
              <a:avLst/>
              <a:gdLst/>
              <a:ahLst/>
              <a:cxnLst/>
              <a:rect l="0" t="0" r="0" b="0"/>
              <a:pathLst>
                <a:path w="59309" h="26924">
                  <a:moveTo>
                    <a:pt x="56388" y="0"/>
                  </a:moveTo>
                  <a:lnTo>
                    <a:pt x="59309" y="18923"/>
                  </a:lnTo>
                  <a:lnTo>
                    <a:pt x="28702" y="23495"/>
                  </a:lnTo>
                  <a:lnTo>
                    <a:pt x="2540" y="26924"/>
                  </a:lnTo>
                  <a:lnTo>
                    <a:pt x="0" y="8001"/>
                  </a:lnTo>
                  <a:lnTo>
                    <a:pt x="26162" y="4572"/>
                  </a:lnTo>
                  <a:lnTo>
                    <a:pt x="25908" y="4699"/>
                  </a:lnTo>
                  <a:lnTo>
                    <a:pt x="56388" y="0"/>
                  </a:lnTo>
                  <a:close/>
                </a:path>
              </a:pathLst>
            </a:custGeom>
            <a:solidFill>
              <a:srgbClr val="4472C4"/>
            </a:solidFill>
            <a:ln w="0" cap="flat">
              <a:noFill/>
              <a:miter lim="127000"/>
            </a:ln>
            <a:effectLst/>
          </p:spPr>
          <p:txBody>
            <a:bodyPr/>
            <a:lstStyle/>
            <a:p>
              <a:endParaRPr lang="en-US" dirty="0"/>
            </a:p>
          </p:txBody>
        </p:sp>
        <p:sp>
          <p:nvSpPr>
            <p:cNvPr id="40" name="Shape 50">
              <a:extLst>
                <a:ext uri="{FF2B5EF4-FFF2-40B4-BE49-F238E27FC236}">
                  <a16:creationId xmlns:a16="http://schemas.microsoft.com/office/drawing/2014/main" id="{D2825120-CECD-4FB9-8E78-A2C95A07202C}"/>
                </a:ext>
              </a:extLst>
            </p:cNvPr>
            <p:cNvSpPr/>
            <p:nvPr/>
          </p:nvSpPr>
          <p:spPr>
            <a:xfrm>
              <a:off x="3361690" y="1889379"/>
              <a:ext cx="60071" cy="29210"/>
            </a:xfrm>
            <a:custGeom>
              <a:avLst/>
              <a:gdLst/>
              <a:ahLst/>
              <a:cxnLst/>
              <a:rect l="0" t="0" r="0" b="0"/>
              <a:pathLst>
                <a:path w="60071" h="29210">
                  <a:moveTo>
                    <a:pt x="55372" y="0"/>
                  </a:moveTo>
                  <a:lnTo>
                    <a:pt x="60071" y="18415"/>
                  </a:lnTo>
                  <a:lnTo>
                    <a:pt x="58166" y="18923"/>
                  </a:lnTo>
                  <a:lnTo>
                    <a:pt x="27940" y="25019"/>
                  </a:lnTo>
                  <a:lnTo>
                    <a:pt x="3175" y="29210"/>
                  </a:lnTo>
                  <a:lnTo>
                    <a:pt x="0" y="10541"/>
                  </a:lnTo>
                  <a:lnTo>
                    <a:pt x="24638" y="6223"/>
                  </a:lnTo>
                  <a:lnTo>
                    <a:pt x="24384" y="6223"/>
                  </a:lnTo>
                  <a:lnTo>
                    <a:pt x="54102" y="254"/>
                  </a:lnTo>
                  <a:lnTo>
                    <a:pt x="53721" y="381"/>
                  </a:lnTo>
                  <a:lnTo>
                    <a:pt x="55372" y="0"/>
                  </a:lnTo>
                  <a:close/>
                </a:path>
              </a:pathLst>
            </a:custGeom>
            <a:solidFill>
              <a:srgbClr val="4472C4"/>
            </a:solidFill>
            <a:ln w="0" cap="flat">
              <a:noFill/>
              <a:miter lim="127000"/>
            </a:ln>
            <a:effectLst/>
          </p:spPr>
          <p:txBody>
            <a:bodyPr/>
            <a:lstStyle/>
            <a:p>
              <a:endParaRPr lang="en-US" dirty="0"/>
            </a:p>
          </p:txBody>
        </p:sp>
        <p:sp>
          <p:nvSpPr>
            <p:cNvPr id="41" name="Shape 51">
              <a:extLst>
                <a:ext uri="{FF2B5EF4-FFF2-40B4-BE49-F238E27FC236}">
                  <a16:creationId xmlns:a16="http://schemas.microsoft.com/office/drawing/2014/main" id="{E4AADCDB-E383-4EC9-92E4-3F8F082B03BF}"/>
                </a:ext>
              </a:extLst>
            </p:cNvPr>
            <p:cNvSpPr/>
            <p:nvPr/>
          </p:nvSpPr>
          <p:spPr>
            <a:xfrm>
              <a:off x="3435604" y="1865122"/>
              <a:ext cx="60579" cy="38100"/>
            </a:xfrm>
            <a:custGeom>
              <a:avLst/>
              <a:gdLst/>
              <a:ahLst/>
              <a:cxnLst/>
              <a:rect l="0" t="0" r="0" b="0"/>
              <a:pathLst>
                <a:path w="60579" h="38100">
                  <a:moveTo>
                    <a:pt x="43307" y="0"/>
                  </a:moveTo>
                  <a:lnTo>
                    <a:pt x="60579" y="8255"/>
                  </a:lnTo>
                  <a:lnTo>
                    <a:pt x="57150" y="15367"/>
                  </a:lnTo>
                  <a:lnTo>
                    <a:pt x="45593" y="23749"/>
                  </a:lnTo>
                  <a:lnTo>
                    <a:pt x="29972" y="30480"/>
                  </a:lnTo>
                  <a:lnTo>
                    <a:pt x="9525" y="36830"/>
                  </a:lnTo>
                  <a:lnTo>
                    <a:pt x="4572" y="38100"/>
                  </a:lnTo>
                  <a:lnTo>
                    <a:pt x="0" y="19558"/>
                  </a:lnTo>
                  <a:lnTo>
                    <a:pt x="4242" y="18526"/>
                  </a:lnTo>
                  <a:lnTo>
                    <a:pt x="23682" y="12467"/>
                  </a:lnTo>
                  <a:lnTo>
                    <a:pt x="36533" y="6845"/>
                  </a:lnTo>
                  <a:lnTo>
                    <a:pt x="42004" y="2823"/>
                  </a:lnTo>
                  <a:lnTo>
                    <a:pt x="43307" y="0"/>
                  </a:lnTo>
                  <a:close/>
                </a:path>
              </a:pathLst>
            </a:custGeom>
            <a:solidFill>
              <a:srgbClr val="4472C4"/>
            </a:solidFill>
            <a:ln w="0" cap="flat">
              <a:noFill/>
              <a:miter lim="127000"/>
            </a:ln>
            <a:effectLst/>
          </p:spPr>
          <p:txBody>
            <a:bodyPr/>
            <a:lstStyle/>
            <a:p>
              <a:endParaRPr lang="en-US" dirty="0"/>
            </a:p>
          </p:txBody>
        </p:sp>
        <p:sp>
          <p:nvSpPr>
            <p:cNvPr id="42" name="Shape 52">
              <a:extLst>
                <a:ext uri="{FF2B5EF4-FFF2-40B4-BE49-F238E27FC236}">
                  <a16:creationId xmlns:a16="http://schemas.microsoft.com/office/drawing/2014/main" id="{6725D203-4356-406E-A147-48C9012BC30C}"/>
                </a:ext>
              </a:extLst>
            </p:cNvPr>
            <p:cNvSpPr/>
            <p:nvPr/>
          </p:nvSpPr>
          <p:spPr>
            <a:xfrm>
              <a:off x="3496056" y="1828927"/>
              <a:ext cx="60325" cy="35306"/>
            </a:xfrm>
            <a:custGeom>
              <a:avLst/>
              <a:gdLst/>
              <a:ahLst/>
              <a:cxnLst/>
              <a:rect l="0" t="0" r="0" b="0"/>
              <a:pathLst>
                <a:path w="60325" h="35306">
                  <a:moveTo>
                    <a:pt x="55753" y="0"/>
                  </a:moveTo>
                  <a:lnTo>
                    <a:pt x="60325" y="18415"/>
                  </a:lnTo>
                  <a:lnTo>
                    <a:pt x="39878" y="23495"/>
                  </a:lnTo>
                  <a:lnTo>
                    <a:pt x="40513" y="23368"/>
                  </a:lnTo>
                  <a:lnTo>
                    <a:pt x="20828" y="29591"/>
                  </a:lnTo>
                  <a:lnTo>
                    <a:pt x="21717" y="29210"/>
                  </a:lnTo>
                  <a:lnTo>
                    <a:pt x="7493" y="35306"/>
                  </a:lnTo>
                  <a:lnTo>
                    <a:pt x="0" y="17907"/>
                  </a:lnTo>
                  <a:lnTo>
                    <a:pt x="14605" y="11557"/>
                  </a:lnTo>
                  <a:lnTo>
                    <a:pt x="35052" y="5080"/>
                  </a:lnTo>
                  <a:lnTo>
                    <a:pt x="55753" y="0"/>
                  </a:lnTo>
                  <a:close/>
                </a:path>
              </a:pathLst>
            </a:custGeom>
            <a:solidFill>
              <a:srgbClr val="4472C4"/>
            </a:solidFill>
            <a:ln w="0" cap="flat">
              <a:noFill/>
              <a:miter lim="127000"/>
            </a:ln>
            <a:effectLst/>
          </p:spPr>
          <p:txBody>
            <a:bodyPr/>
            <a:lstStyle/>
            <a:p>
              <a:endParaRPr lang="en-US" dirty="0"/>
            </a:p>
          </p:txBody>
        </p:sp>
        <p:sp>
          <p:nvSpPr>
            <p:cNvPr id="43" name="Shape 53">
              <a:extLst>
                <a:ext uri="{FF2B5EF4-FFF2-40B4-BE49-F238E27FC236}">
                  <a16:creationId xmlns:a16="http://schemas.microsoft.com/office/drawing/2014/main" id="{733C292A-3F4B-4634-9E04-9A79FF9501C6}"/>
                </a:ext>
              </a:extLst>
            </p:cNvPr>
            <p:cNvSpPr/>
            <p:nvPr/>
          </p:nvSpPr>
          <p:spPr>
            <a:xfrm>
              <a:off x="3570859" y="1814703"/>
              <a:ext cx="59563" cy="28829"/>
            </a:xfrm>
            <a:custGeom>
              <a:avLst/>
              <a:gdLst/>
              <a:ahLst/>
              <a:cxnLst/>
              <a:rect l="0" t="0" r="0" b="0"/>
              <a:pathLst>
                <a:path w="59563" h="28829">
                  <a:moveTo>
                    <a:pt x="56769" y="0"/>
                  </a:moveTo>
                  <a:lnTo>
                    <a:pt x="59563" y="18923"/>
                  </a:lnTo>
                  <a:lnTo>
                    <a:pt x="53594" y="19812"/>
                  </a:lnTo>
                  <a:lnTo>
                    <a:pt x="53721" y="19812"/>
                  </a:lnTo>
                  <a:lnTo>
                    <a:pt x="19050" y="25781"/>
                  </a:lnTo>
                  <a:lnTo>
                    <a:pt x="19304" y="25781"/>
                  </a:lnTo>
                  <a:lnTo>
                    <a:pt x="3810" y="28829"/>
                  </a:lnTo>
                  <a:lnTo>
                    <a:pt x="0" y="10160"/>
                  </a:lnTo>
                  <a:lnTo>
                    <a:pt x="15748" y="6985"/>
                  </a:lnTo>
                  <a:lnTo>
                    <a:pt x="50673" y="1016"/>
                  </a:lnTo>
                  <a:lnTo>
                    <a:pt x="56769" y="0"/>
                  </a:lnTo>
                  <a:close/>
                </a:path>
              </a:pathLst>
            </a:custGeom>
            <a:solidFill>
              <a:srgbClr val="4472C4"/>
            </a:solidFill>
            <a:ln w="0" cap="flat">
              <a:noFill/>
              <a:miter lim="127000"/>
            </a:ln>
            <a:effectLst/>
          </p:spPr>
          <p:txBody>
            <a:bodyPr/>
            <a:lstStyle/>
            <a:p>
              <a:endParaRPr lang="en-US" dirty="0"/>
            </a:p>
          </p:txBody>
        </p:sp>
        <p:sp>
          <p:nvSpPr>
            <p:cNvPr id="44" name="Shape 54">
              <a:extLst>
                <a:ext uri="{FF2B5EF4-FFF2-40B4-BE49-F238E27FC236}">
                  <a16:creationId xmlns:a16="http://schemas.microsoft.com/office/drawing/2014/main" id="{DC426C02-D20C-42D0-9462-253D85589FCC}"/>
                </a:ext>
              </a:extLst>
            </p:cNvPr>
            <p:cNvSpPr/>
            <p:nvPr/>
          </p:nvSpPr>
          <p:spPr>
            <a:xfrm>
              <a:off x="3646424" y="1804162"/>
              <a:ext cx="59309" cy="26543"/>
            </a:xfrm>
            <a:custGeom>
              <a:avLst/>
              <a:gdLst/>
              <a:ahLst/>
              <a:cxnLst/>
              <a:rect l="0" t="0" r="0" b="0"/>
              <a:pathLst>
                <a:path w="59309" h="26543">
                  <a:moveTo>
                    <a:pt x="56769" y="0"/>
                  </a:moveTo>
                  <a:lnTo>
                    <a:pt x="59309" y="18797"/>
                  </a:lnTo>
                  <a:lnTo>
                    <a:pt x="17018" y="24511"/>
                  </a:lnTo>
                  <a:lnTo>
                    <a:pt x="17272" y="24384"/>
                  </a:lnTo>
                  <a:lnTo>
                    <a:pt x="2794" y="26543"/>
                  </a:lnTo>
                  <a:lnTo>
                    <a:pt x="0" y="7747"/>
                  </a:lnTo>
                  <a:lnTo>
                    <a:pt x="14478" y="5588"/>
                  </a:lnTo>
                  <a:lnTo>
                    <a:pt x="56769" y="0"/>
                  </a:lnTo>
                  <a:close/>
                </a:path>
              </a:pathLst>
            </a:custGeom>
            <a:solidFill>
              <a:srgbClr val="4472C4"/>
            </a:solidFill>
            <a:ln w="0" cap="flat">
              <a:noFill/>
              <a:miter lim="127000"/>
            </a:ln>
            <a:effectLst/>
          </p:spPr>
          <p:txBody>
            <a:bodyPr/>
            <a:lstStyle/>
            <a:p>
              <a:endParaRPr lang="en-US" dirty="0"/>
            </a:p>
          </p:txBody>
        </p:sp>
        <p:sp>
          <p:nvSpPr>
            <p:cNvPr id="45" name="Shape 55">
              <a:extLst>
                <a:ext uri="{FF2B5EF4-FFF2-40B4-BE49-F238E27FC236}">
                  <a16:creationId xmlns:a16="http://schemas.microsoft.com/office/drawing/2014/main" id="{98AF5B23-F854-4B6D-8C90-565C9A13237A}"/>
                </a:ext>
              </a:extLst>
            </p:cNvPr>
            <p:cNvSpPr/>
            <p:nvPr/>
          </p:nvSpPr>
          <p:spPr>
            <a:xfrm>
              <a:off x="3722243" y="1795399"/>
              <a:ext cx="58928" cy="25400"/>
            </a:xfrm>
            <a:custGeom>
              <a:avLst/>
              <a:gdLst/>
              <a:ahLst/>
              <a:cxnLst/>
              <a:rect l="0" t="0" r="0" b="0"/>
              <a:pathLst>
                <a:path w="58928" h="25400">
                  <a:moveTo>
                    <a:pt x="56896" y="0"/>
                  </a:moveTo>
                  <a:lnTo>
                    <a:pt x="58928" y="18923"/>
                  </a:lnTo>
                  <a:lnTo>
                    <a:pt x="32766" y="21717"/>
                  </a:lnTo>
                  <a:lnTo>
                    <a:pt x="32893" y="21717"/>
                  </a:lnTo>
                  <a:lnTo>
                    <a:pt x="2286" y="25400"/>
                  </a:lnTo>
                  <a:lnTo>
                    <a:pt x="0" y="6477"/>
                  </a:lnTo>
                  <a:lnTo>
                    <a:pt x="30607" y="2794"/>
                  </a:lnTo>
                  <a:lnTo>
                    <a:pt x="56896" y="0"/>
                  </a:lnTo>
                  <a:close/>
                </a:path>
              </a:pathLst>
            </a:custGeom>
            <a:solidFill>
              <a:srgbClr val="4472C4"/>
            </a:solidFill>
            <a:ln w="0" cap="flat">
              <a:noFill/>
              <a:miter lim="127000"/>
            </a:ln>
            <a:effectLst/>
          </p:spPr>
          <p:txBody>
            <a:bodyPr/>
            <a:lstStyle/>
            <a:p>
              <a:endParaRPr lang="en-US" dirty="0"/>
            </a:p>
          </p:txBody>
        </p:sp>
        <p:sp>
          <p:nvSpPr>
            <p:cNvPr id="46" name="Shape 56">
              <a:extLst>
                <a:ext uri="{FF2B5EF4-FFF2-40B4-BE49-F238E27FC236}">
                  <a16:creationId xmlns:a16="http://schemas.microsoft.com/office/drawing/2014/main" id="{AA6FF3EB-C1EB-458A-ADD0-6946A53A16FE}"/>
                </a:ext>
              </a:extLst>
            </p:cNvPr>
            <p:cNvSpPr/>
            <p:nvPr/>
          </p:nvSpPr>
          <p:spPr>
            <a:xfrm>
              <a:off x="3798062" y="1787779"/>
              <a:ext cx="58801" cy="24511"/>
            </a:xfrm>
            <a:custGeom>
              <a:avLst/>
              <a:gdLst/>
              <a:ahLst/>
              <a:cxnLst/>
              <a:rect l="0" t="0" r="0" b="0"/>
              <a:pathLst>
                <a:path w="58801" h="24511">
                  <a:moveTo>
                    <a:pt x="57023" y="0"/>
                  </a:moveTo>
                  <a:lnTo>
                    <a:pt x="58801" y="19050"/>
                  </a:lnTo>
                  <a:lnTo>
                    <a:pt x="8890" y="23876"/>
                  </a:lnTo>
                  <a:lnTo>
                    <a:pt x="9017" y="23876"/>
                  </a:lnTo>
                  <a:lnTo>
                    <a:pt x="2032" y="24511"/>
                  </a:lnTo>
                  <a:lnTo>
                    <a:pt x="0" y="5588"/>
                  </a:lnTo>
                  <a:lnTo>
                    <a:pt x="6985" y="4826"/>
                  </a:lnTo>
                  <a:lnTo>
                    <a:pt x="57023" y="0"/>
                  </a:lnTo>
                  <a:close/>
                </a:path>
              </a:pathLst>
            </a:custGeom>
            <a:solidFill>
              <a:srgbClr val="4472C4"/>
            </a:solidFill>
            <a:ln w="0" cap="flat">
              <a:noFill/>
              <a:miter lim="127000"/>
            </a:ln>
            <a:effectLst/>
          </p:spPr>
          <p:txBody>
            <a:bodyPr/>
            <a:lstStyle/>
            <a:p>
              <a:endParaRPr lang="en-US" dirty="0"/>
            </a:p>
          </p:txBody>
        </p:sp>
        <p:sp>
          <p:nvSpPr>
            <p:cNvPr id="47" name="Shape 57">
              <a:extLst>
                <a:ext uri="{FF2B5EF4-FFF2-40B4-BE49-F238E27FC236}">
                  <a16:creationId xmlns:a16="http://schemas.microsoft.com/office/drawing/2014/main" id="{EE45878F-EE9C-4958-A72F-35188616663C}"/>
                </a:ext>
              </a:extLst>
            </p:cNvPr>
            <p:cNvSpPr/>
            <p:nvPr/>
          </p:nvSpPr>
          <p:spPr>
            <a:xfrm>
              <a:off x="3874135" y="1781048"/>
              <a:ext cx="58547" cy="24003"/>
            </a:xfrm>
            <a:custGeom>
              <a:avLst/>
              <a:gdLst/>
              <a:ahLst/>
              <a:cxnLst/>
              <a:rect l="0" t="0" r="0" b="0"/>
              <a:pathLst>
                <a:path w="58547" h="24003">
                  <a:moveTo>
                    <a:pt x="57023" y="0"/>
                  </a:moveTo>
                  <a:lnTo>
                    <a:pt x="58547" y="19050"/>
                  </a:lnTo>
                  <a:lnTo>
                    <a:pt x="48387" y="19812"/>
                  </a:lnTo>
                  <a:lnTo>
                    <a:pt x="48514" y="19812"/>
                  </a:lnTo>
                  <a:lnTo>
                    <a:pt x="1651" y="24003"/>
                  </a:lnTo>
                  <a:lnTo>
                    <a:pt x="0" y="4953"/>
                  </a:lnTo>
                  <a:lnTo>
                    <a:pt x="46863" y="889"/>
                  </a:lnTo>
                  <a:lnTo>
                    <a:pt x="57023" y="0"/>
                  </a:lnTo>
                  <a:close/>
                </a:path>
              </a:pathLst>
            </a:custGeom>
            <a:solidFill>
              <a:srgbClr val="4472C4"/>
            </a:solidFill>
            <a:ln w="0" cap="flat">
              <a:noFill/>
              <a:miter lim="127000"/>
            </a:ln>
            <a:effectLst/>
          </p:spPr>
          <p:txBody>
            <a:bodyPr/>
            <a:lstStyle/>
            <a:p>
              <a:endParaRPr lang="en-US" dirty="0"/>
            </a:p>
          </p:txBody>
        </p:sp>
        <p:sp>
          <p:nvSpPr>
            <p:cNvPr id="48" name="Shape 58">
              <a:extLst>
                <a:ext uri="{FF2B5EF4-FFF2-40B4-BE49-F238E27FC236}">
                  <a16:creationId xmlns:a16="http://schemas.microsoft.com/office/drawing/2014/main" id="{30EB5892-144E-4A5B-84B7-BF6605340964}"/>
                </a:ext>
              </a:extLst>
            </p:cNvPr>
            <p:cNvSpPr/>
            <p:nvPr/>
          </p:nvSpPr>
          <p:spPr>
            <a:xfrm>
              <a:off x="3950081" y="1775079"/>
              <a:ext cx="58547" cy="23495"/>
            </a:xfrm>
            <a:custGeom>
              <a:avLst/>
              <a:gdLst/>
              <a:ahLst/>
              <a:cxnLst/>
              <a:rect l="0" t="0" r="0" b="0"/>
              <a:pathLst>
                <a:path w="58547" h="23495">
                  <a:moveTo>
                    <a:pt x="57023" y="0"/>
                  </a:moveTo>
                  <a:lnTo>
                    <a:pt x="58547" y="19050"/>
                  </a:lnTo>
                  <a:lnTo>
                    <a:pt x="35687" y="20701"/>
                  </a:lnTo>
                  <a:lnTo>
                    <a:pt x="1524" y="23495"/>
                  </a:lnTo>
                  <a:lnTo>
                    <a:pt x="0" y="4445"/>
                  </a:lnTo>
                  <a:lnTo>
                    <a:pt x="34163" y="1778"/>
                  </a:lnTo>
                  <a:lnTo>
                    <a:pt x="57023" y="0"/>
                  </a:lnTo>
                  <a:close/>
                </a:path>
              </a:pathLst>
            </a:custGeom>
            <a:solidFill>
              <a:srgbClr val="4472C4"/>
            </a:solidFill>
            <a:ln w="0" cap="flat">
              <a:noFill/>
              <a:miter lim="127000"/>
            </a:ln>
            <a:effectLst/>
          </p:spPr>
          <p:txBody>
            <a:bodyPr/>
            <a:lstStyle/>
            <a:p>
              <a:endParaRPr lang="en-US" dirty="0"/>
            </a:p>
          </p:txBody>
        </p:sp>
        <p:sp>
          <p:nvSpPr>
            <p:cNvPr id="49" name="Shape 59">
              <a:extLst>
                <a:ext uri="{FF2B5EF4-FFF2-40B4-BE49-F238E27FC236}">
                  <a16:creationId xmlns:a16="http://schemas.microsoft.com/office/drawing/2014/main" id="{CA24CD53-0911-4B87-AC17-AE5A5664C8B9}"/>
                </a:ext>
              </a:extLst>
            </p:cNvPr>
            <p:cNvSpPr/>
            <p:nvPr/>
          </p:nvSpPr>
          <p:spPr>
            <a:xfrm>
              <a:off x="4026154" y="1769618"/>
              <a:ext cx="58293" cy="22987"/>
            </a:xfrm>
            <a:custGeom>
              <a:avLst/>
              <a:gdLst/>
              <a:ahLst/>
              <a:cxnLst/>
              <a:rect l="0" t="0" r="0" b="0"/>
              <a:pathLst>
                <a:path w="58293" h="22987">
                  <a:moveTo>
                    <a:pt x="57023" y="0"/>
                  </a:moveTo>
                  <a:lnTo>
                    <a:pt x="58293" y="18923"/>
                  </a:lnTo>
                  <a:lnTo>
                    <a:pt x="26162" y="21209"/>
                  </a:lnTo>
                  <a:lnTo>
                    <a:pt x="1397" y="22987"/>
                  </a:lnTo>
                  <a:lnTo>
                    <a:pt x="0" y="4064"/>
                  </a:lnTo>
                  <a:lnTo>
                    <a:pt x="24765" y="2159"/>
                  </a:lnTo>
                  <a:lnTo>
                    <a:pt x="57023" y="0"/>
                  </a:lnTo>
                  <a:close/>
                </a:path>
              </a:pathLst>
            </a:custGeom>
            <a:solidFill>
              <a:srgbClr val="4472C4"/>
            </a:solidFill>
            <a:ln w="0" cap="flat">
              <a:noFill/>
              <a:miter lim="127000"/>
            </a:ln>
            <a:effectLst/>
          </p:spPr>
          <p:txBody>
            <a:bodyPr/>
            <a:lstStyle/>
            <a:p>
              <a:endParaRPr lang="en-US" dirty="0"/>
            </a:p>
          </p:txBody>
        </p:sp>
        <p:sp>
          <p:nvSpPr>
            <p:cNvPr id="50" name="Shape 60">
              <a:extLst>
                <a:ext uri="{FF2B5EF4-FFF2-40B4-BE49-F238E27FC236}">
                  <a16:creationId xmlns:a16="http://schemas.microsoft.com/office/drawing/2014/main" id="{46421A21-E918-473C-AA9B-45C3A529F9A0}"/>
                </a:ext>
              </a:extLst>
            </p:cNvPr>
            <p:cNvSpPr/>
            <p:nvPr/>
          </p:nvSpPr>
          <p:spPr>
            <a:xfrm>
              <a:off x="4102227" y="1764538"/>
              <a:ext cx="58293" cy="22733"/>
            </a:xfrm>
            <a:custGeom>
              <a:avLst/>
              <a:gdLst/>
              <a:ahLst/>
              <a:cxnLst/>
              <a:rect l="0" t="0" r="0" b="0"/>
              <a:pathLst>
                <a:path w="58293" h="22733">
                  <a:moveTo>
                    <a:pt x="57023" y="0"/>
                  </a:moveTo>
                  <a:lnTo>
                    <a:pt x="58293" y="19050"/>
                  </a:lnTo>
                  <a:lnTo>
                    <a:pt x="19685" y="21463"/>
                  </a:lnTo>
                  <a:lnTo>
                    <a:pt x="19812" y="21463"/>
                  </a:lnTo>
                  <a:lnTo>
                    <a:pt x="1270" y="22733"/>
                  </a:lnTo>
                  <a:lnTo>
                    <a:pt x="0" y="3683"/>
                  </a:lnTo>
                  <a:lnTo>
                    <a:pt x="18542" y="2413"/>
                  </a:lnTo>
                  <a:lnTo>
                    <a:pt x="57023" y="0"/>
                  </a:lnTo>
                  <a:close/>
                </a:path>
              </a:pathLst>
            </a:custGeom>
            <a:solidFill>
              <a:srgbClr val="4472C4"/>
            </a:solidFill>
            <a:ln w="0" cap="flat">
              <a:noFill/>
              <a:miter lim="127000"/>
            </a:ln>
            <a:effectLst/>
          </p:spPr>
          <p:txBody>
            <a:bodyPr/>
            <a:lstStyle/>
            <a:p>
              <a:endParaRPr lang="en-US" dirty="0"/>
            </a:p>
          </p:txBody>
        </p:sp>
        <p:sp>
          <p:nvSpPr>
            <p:cNvPr id="51" name="Shape 61">
              <a:extLst>
                <a:ext uri="{FF2B5EF4-FFF2-40B4-BE49-F238E27FC236}">
                  <a16:creationId xmlns:a16="http://schemas.microsoft.com/office/drawing/2014/main" id="{BBC60191-3BCC-4622-8DD2-17BB6C56C637}"/>
                </a:ext>
              </a:extLst>
            </p:cNvPr>
            <p:cNvSpPr/>
            <p:nvPr/>
          </p:nvSpPr>
          <p:spPr>
            <a:xfrm>
              <a:off x="4178300" y="1759966"/>
              <a:ext cx="58166" cy="22479"/>
            </a:xfrm>
            <a:custGeom>
              <a:avLst/>
              <a:gdLst/>
              <a:ahLst/>
              <a:cxnLst/>
              <a:rect l="0" t="0" r="0" b="0"/>
              <a:pathLst>
                <a:path w="58166" h="22479">
                  <a:moveTo>
                    <a:pt x="57150" y="0"/>
                  </a:moveTo>
                  <a:lnTo>
                    <a:pt x="58166" y="19050"/>
                  </a:lnTo>
                  <a:lnTo>
                    <a:pt x="16256" y="21463"/>
                  </a:lnTo>
                  <a:lnTo>
                    <a:pt x="1143" y="22479"/>
                  </a:lnTo>
                  <a:lnTo>
                    <a:pt x="0" y="3429"/>
                  </a:lnTo>
                  <a:lnTo>
                    <a:pt x="15113" y="2413"/>
                  </a:lnTo>
                  <a:lnTo>
                    <a:pt x="57150" y="0"/>
                  </a:lnTo>
                  <a:close/>
                </a:path>
              </a:pathLst>
            </a:custGeom>
            <a:solidFill>
              <a:srgbClr val="4472C4"/>
            </a:solidFill>
            <a:ln w="0" cap="flat">
              <a:noFill/>
              <a:miter lim="127000"/>
            </a:ln>
            <a:effectLst/>
          </p:spPr>
          <p:txBody>
            <a:bodyPr/>
            <a:lstStyle/>
            <a:p>
              <a:endParaRPr lang="en-US" dirty="0"/>
            </a:p>
          </p:txBody>
        </p:sp>
        <p:sp>
          <p:nvSpPr>
            <p:cNvPr id="52" name="Shape 62">
              <a:extLst>
                <a:ext uri="{FF2B5EF4-FFF2-40B4-BE49-F238E27FC236}">
                  <a16:creationId xmlns:a16="http://schemas.microsoft.com/office/drawing/2014/main" id="{9B0E3EF8-C2CC-4572-9D21-06A0406AC12B}"/>
                </a:ext>
              </a:extLst>
            </p:cNvPr>
            <p:cNvSpPr/>
            <p:nvPr/>
          </p:nvSpPr>
          <p:spPr>
            <a:xfrm>
              <a:off x="4254374" y="1755775"/>
              <a:ext cx="58166" cy="22098"/>
            </a:xfrm>
            <a:custGeom>
              <a:avLst/>
              <a:gdLst/>
              <a:ahLst/>
              <a:cxnLst/>
              <a:rect l="0" t="0" r="0" b="0"/>
              <a:pathLst>
                <a:path w="58166" h="22098">
                  <a:moveTo>
                    <a:pt x="57150" y="0"/>
                  </a:moveTo>
                  <a:lnTo>
                    <a:pt x="58166" y="19050"/>
                  </a:lnTo>
                  <a:lnTo>
                    <a:pt x="15621" y="21336"/>
                  </a:lnTo>
                  <a:lnTo>
                    <a:pt x="1143" y="22098"/>
                  </a:lnTo>
                  <a:lnTo>
                    <a:pt x="0" y="3175"/>
                  </a:lnTo>
                  <a:lnTo>
                    <a:pt x="14605" y="2286"/>
                  </a:lnTo>
                  <a:lnTo>
                    <a:pt x="57150" y="0"/>
                  </a:lnTo>
                  <a:close/>
                </a:path>
              </a:pathLst>
            </a:custGeom>
            <a:solidFill>
              <a:srgbClr val="4472C4"/>
            </a:solidFill>
            <a:ln w="0" cap="flat">
              <a:noFill/>
              <a:miter lim="127000"/>
            </a:ln>
            <a:effectLst/>
          </p:spPr>
          <p:txBody>
            <a:bodyPr/>
            <a:lstStyle/>
            <a:p>
              <a:endParaRPr lang="en-US" dirty="0"/>
            </a:p>
          </p:txBody>
        </p:sp>
        <p:sp>
          <p:nvSpPr>
            <p:cNvPr id="53" name="Shape 63">
              <a:extLst>
                <a:ext uri="{FF2B5EF4-FFF2-40B4-BE49-F238E27FC236}">
                  <a16:creationId xmlns:a16="http://schemas.microsoft.com/office/drawing/2014/main" id="{A2296ABF-E9BC-4A09-9EB2-8B2286E16FF4}"/>
                </a:ext>
              </a:extLst>
            </p:cNvPr>
            <p:cNvSpPr/>
            <p:nvPr/>
          </p:nvSpPr>
          <p:spPr>
            <a:xfrm>
              <a:off x="4330574" y="1751965"/>
              <a:ext cx="58039" cy="21844"/>
            </a:xfrm>
            <a:custGeom>
              <a:avLst/>
              <a:gdLst/>
              <a:ahLst/>
              <a:cxnLst/>
              <a:rect l="0" t="0" r="0" b="0"/>
              <a:pathLst>
                <a:path w="58039" h="21844">
                  <a:moveTo>
                    <a:pt x="57150" y="0"/>
                  </a:moveTo>
                  <a:lnTo>
                    <a:pt x="58039" y="19050"/>
                  </a:lnTo>
                  <a:lnTo>
                    <a:pt x="17399" y="20955"/>
                  </a:lnTo>
                  <a:lnTo>
                    <a:pt x="17526" y="20955"/>
                  </a:lnTo>
                  <a:lnTo>
                    <a:pt x="1016" y="21844"/>
                  </a:lnTo>
                  <a:lnTo>
                    <a:pt x="0" y="2794"/>
                  </a:lnTo>
                  <a:lnTo>
                    <a:pt x="16510" y="2032"/>
                  </a:lnTo>
                  <a:lnTo>
                    <a:pt x="57150" y="0"/>
                  </a:lnTo>
                  <a:close/>
                </a:path>
              </a:pathLst>
            </a:custGeom>
            <a:solidFill>
              <a:srgbClr val="4472C4"/>
            </a:solidFill>
            <a:ln w="0" cap="flat">
              <a:noFill/>
              <a:miter lim="127000"/>
            </a:ln>
            <a:effectLst/>
          </p:spPr>
          <p:txBody>
            <a:bodyPr/>
            <a:lstStyle/>
            <a:p>
              <a:endParaRPr lang="en-US" dirty="0"/>
            </a:p>
          </p:txBody>
        </p:sp>
        <p:sp>
          <p:nvSpPr>
            <p:cNvPr id="54" name="Shape 64">
              <a:extLst>
                <a:ext uri="{FF2B5EF4-FFF2-40B4-BE49-F238E27FC236}">
                  <a16:creationId xmlns:a16="http://schemas.microsoft.com/office/drawing/2014/main" id="{5CE71DEB-8324-4701-AA5F-075F22727328}"/>
                </a:ext>
              </a:extLst>
            </p:cNvPr>
            <p:cNvSpPr/>
            <p:nvPr/>
          </p:nvSpPr>
          <p:spPr>
            <a:xfrm>
              <a:off x="4406774" y="1748409"/>
              <a:ext cx="57912" cy="21717"/>
            </a:xfrm>
            <a:custGeom>
              <a:avLst/>
              <a:gdLst/>
              <a:ahLst/>
              <a:cxnLst/>
              <a:rect l="0" t="0" r="0" b="0"/>
              <a:pathLst>
                <a:path w="57912" h="21717">
                  <a:moveTo>
                    <a:pt x="57023" y="0"/>
                  </a:moveTo>
                  <a:lnTo>
                    <a:pt x="57912" y="19050"/>
                  </a:lnTo>
                  <a:lnTo>
                    <a:pt x="21717" y="20701"/>
                  </a:lnTo>
                  <a:lnTo>
                    <a:pt x="889" y="21717"/>
                  </a:lnTo>
                  <a:lnTo>
                    <a:pt x="0" y="2667"/>
                  </a:lnTo>
                  <a:lnTo>
                    <a:pt x="20828" y="1651"/>
                  </a:lnTo>
                  <a:lnTo>
                    <a:pt x="57023" y="0"/>
                  </a:lnTo>
                  <a:close/>
                </a:path>
              </a:pathLst>
            </a:custGeom>
            <a:solidFill>
              <a:srgbClr val="4472C4"/>
            </a:solidFill>
            <a:ln w="0" cap="flat">
              <a:noFill/>
              <a:miter lim="127000"/>
            </a:ln>
            <a:effectLst/>
          </p:spPr>
          <p:txBody>
            <a:bodyPr/>
            <a:lstStyle/>
            <a:p>
              <a:endParaRPr lang="en-US" dirty="0"/>
            </a:p>
          </p:txBody>
        </p:sp>
        <p:sp>
          <p:nvSpPr>
            <p:cNvPr id="55" name="Shape 65">
              <a:extLst>
                <a:ext uri="{FF2B5EF4-FFF2-40B4-BE49-F238E27FC236}">
                  <a16:creationId xmlns:a16="http://schemas.microsoft.com/office/drawing/2014/main" id="{7FB74FBD-76C4-421E-9D6A-69495BB5C50B}"/>
                </a:ext>
              </a:extLst>
            </p:cNvPr>
            <p:cNvSpPr/>
            <p:nvPr/>
          </p:nvSpPr>
          <p:spPr>
            <a:xfrm>
              <a:off x="4482846" y="1745107"/>
              <a:ext cx="57912" cy="21463"/>
            </a:xfrm>
            <a:custGeom>
              <a:avLst/>
              <a:gdLst/>
              <a:ahLst/>
              <a:cxnLst/>
              <a:rect l="0" t="0" r="0" b="0"/>
              <a:pathLst>
                <a:path w="57912" h="21463">
                  <a:moveTo>
                    <a:pt x="57150" y="0"/>
                  </a:moveTo>
                  <a:lnTo>
                    <a:pt x="57912" y="19050"/>
                  </a:lnTo>
                  <a:lnTo>
                    <a:pt x="28321" y="20193"/>
                  </a:lnTo>
                  <a:lnTo>
                    <a:pt x="889" y="21463"/>
                  </a:lnTo>
                  <a:lnTo>
                    <a:pt x="0" y="2413"/>
                  </a:lnTo>
                  <a:lnTo>
                    <a:pt x="27432" y="1270"/>
                  </a:lnTo>
                  <a:lnTo>
                    <a:pt x="57150" y="0"/>
                  </a:lnTo>
                  <a:close/>
                </a:path>
              </a:pathLst>
            </a:custGeom>
            <a:solidFill>
              <a:srgbClr val="4472C4"/>
            </a:solidFill>
            <a:ln w="0" cap="flat">
              <a:noFill/>
              <a:miter lim="127000"/>
            </a:ln>
            <a:effectLst/>
          </p:spPr>
          <p:txBody>
            <a:bodyPr/>
            <a:lstStyle/>
            <a:p>
              <a:endParaRPr lang="en-US" dirty="0"/>
            </a:p>
          </p:txBody>
        </p:sp>
        <p:sp>
          <p:nvSpPr>
            <p:cNvPr id="56" name="Shape 66">
              <a:extLst>
                <a:ext uri="{FF2B5EF4-FFF2-40B4-BE49-F238E27FC236}">
                  <a16:creationId xmlns:a16="http://schemas.microsoft.com/office/drawing/2014/main" id="{FEB59C0B-9843-4FCD-BF9E-ED89E49EF555}"/>
                </a:ext>
              </a:extLst>
            </p:cNvPr>
            <p:cNvSpPr/>
            <p:nvPr/>
          </p:nvSpPr>
          <p:spPr>
            <a:xfrm>
              <a:off x="4559046" y="1742186"/>
              <a:ext cx="57785" cy="21210"/>
            </a:xfrm>
            <a:custGeom>
              <a:avLst/>
              <a:gdLst/>
              <a:ahLst/>
              <a:cxnLst/>
              <a:rect l="0" t="0" r="0" b="0"/>
              <a:pathLst>
                <a:path w="57785" h="21210">
                  <a:moveTo>
                    <a:pt x="57150" y="0"/>
                  </a:moveTo>
                  <a:lnTo>
                    <a:pt x="57785" y="18923"/>
                  </a:lnTo>
                  <a:lnTo>
                    <a:pt x="36830" y="19685"/>
                  </a:lnTo>
                  <a:lnTo>
                    <a:pt x="762" y="21210"/>
                  </a:lnTo>
                  <a:lnTo>
                    <a:pt x="0" y="2160"/>
                  </a:lnTo>
                  <a:lnTo>
                    <a:pt x="36068" y="762"/>
                  </a:lnTo>
                  <a:lnTo>
                    <a:pt x="57150" y="0"/>
                  </a:lnTo>
                  <a:close/>
                </a:path>
              </a:pathLst>
            </a:custGeom>
            <a:solidFill>
              <a:srgbClr val="4472C4"/>
            </a:solidFill>
            <a:ln w="0" cap="flat">
              <a:noFill/>
              <a:miter lim="127000"/>
            </a:ln>
            <a:effectLst/>
          </p:spPr>
          <p:txBody>
            <a:bodyPr/>
            <a:lstStyle/>
            <a:p>
              <a:endParaRPr lang="en-US" dirty="0"/>
            </a:p>
          </p:txBody>
        </p:sp>
        <p:sp>
          <p:nvSpPr>
            <p:cNvPr id="57" name="Shape 67">
              <a:extLst>
                <a:ext uri="{FF2B5EF4-FFF2-40B4-BE49-F238E27FC236}">
                  <a16:creationId xmlns:a16="http://schemas.microsoft.com/office/drawing/2014/main" id="{F8981084-87E5-4BB7-90BF-C4B7F804E677}"/>
                </a:ext>
              </a:extLst>
            </p:cNvPr>
            <p:cNvSpPr/>
            <p:nvPr/>
          </p:nvSpPr>
          <p:spPr>
            <a:xfrm>
              <a:off x="4635246" y="1739392"/>
              <a:ext cx="57785" cy="21082"/>
            </a:xfrm>
            <a:custGeom>
              <a:avLst/>
              <a:gdLst/>
              <a:ahLst/>
              <a:cxnLst/>
              <a:rect l="0" t="0" r="0" b="0"/>
              <a:pathLst>
                <a:path w="57785" h="21082">
                  <a:moveTo>
                    <a:pt x="57150" y="0"/>
                  </a:moveTo>
                  <a:lnTo>
                    <a:pt x="57785" y="19050"/>
                  </a:lnTo>
                  <a:lnTo>
                    <a:pt x="47117" y="19431"/>
                  </a:lnTo>
                  <a:lnTo>
                    <a:pt x="635" y="21082"/>
                  </a:lnTo>
                  <a:lnTo>
                    <a:pt x="0" y="2032"/>
                  </a:lnTo>
                  <a:lnTo>
                    <a:pt x="46482" y="381"/>
                  </a:lnTo>
                  <a:lnTo>
                    <a:pt x="57150" y="0"/>
                  </a:lnTo>
                  <a:close/>
                </a:path>
              </a:pathLst>
            </a:custGeom>
            <a:solidFill>
              <a:srgbClr val="4472C4"/>
            </a:solidFill>
            <a:ln w="0" cap="flat">
              <a:noFill/>
              <a:miter lim="127000"/>
            </a:ln>
            <a:effectLst/>
          </p:spPr>
          <p:txBody>
            <a:bodyPr/>
            <a:lstStyle/>
            <a:p>
              <a:endParaRPr lang="en-US" dirty="0"/>
            </a:p>
          </p:txBody>
        </p:sp>
        <p:sp>
          <p:nvSpPr>
            <p:cNvPr id="58" name="Shape 68">
              <a:extLst>
                <a:ext uri="{FF2B5EF4-FFF2-40B4-BE49-F238E27FC236}">
                  <a16:creationId xmlns:a16="http://schemas.microsoft.com/office/drawing/2014/main" id="{305D0980-CA5D-4C29-B42A-DE7CF01E5E9F}"/>
                </a:ext>
              </a:extLst>
            </p:cNvPr>
            <p:cNvSpPr/>
            <p:nvPr/>
          </p:nvSpPr>
          <p:spPr>
            <a:xfrm>
              <a:off x="4711446" y="1736979"/>
              <a:ext cx="57658" cy="20828"/>
            </a:xfrm>
            <a:custGeom>
              <a:avLst/>
              <a:gdLst/>
              <a:ahLst/>
              <a:cxnLst/>
              <a:rect l="0" t="0" r="0" b="0"/>
              <a:pathLst>
                <a:path w="57658" h="20828">
                  <a:moveTo>
                    <a:pt x="57150" y="0"/>
                  </a:moveTo>
                  <a:lnTo>
                    <a:pt x="57658" y="19050"/>
                  </a:lnTo>
                  <a:lnTo>
                    <a:pt x="635" y="20828"/>
                  </a:lnTo>
                  <a:lnTo>
                    <a:pt x="0" y="1778"/>
                  </a:lnTo>
                  <a:lnTo>
                    <a:pt x="57150" y="0"/>
                  </a:lnTo>
                  <a:close/>
                </a:path>
              </a:pathLst>
            </a:custGeom>
            <a:solidFill>
              <a:srgbClr val="4472C4"/>
            </a:solidFill>
            <a:ln w="0" cap="flat">
              <a:noFill/>
              <a:miter lim="127000"/>
            </a:ln>
            <a:effectLst/>
          </p:spPr>
          <p:txBody>
            <a:bodyPr/>
            <a:lstStyle/>
            <a:p>
              <a:endParaRPr lang="en-US" dirty="0"/>
            </a:p>
          </p:txBody>
        </p:sp>
        <p:sp>
          <p:nvSpPr>
            <p:cNvPr id="59" name="Shape 69">
              <a:extLst>
                <a:ext uri="{FF2B5EF4-FFF2-40B4-BE49-F238E27FC236}">
                  <a16:creationId xmlns:a16="http://schemas.microsoft.com/office/drawing/2014/main" id="{B32AA66A-86B8-489B-ACC2-1B04BF7F6FD4}"/>
                </a:ext>
              </a:extLst>
            </p:cNvPr>
            <p:cNvSpPr/>
            <p:nvPr/>
          </p:nvSpPr>
          <p:spPr>
            <a:xfrm>
              <a:off x="4787646" y="1734821"/>
              <a:ext cx="57658" cy="20700"/>
            </a:xfrm>
            <a:custGeom>
              <a:avLst/>
              <a:gdLst/>
              <a:ahLst/>
              <a:cxnLst/>
              <a:rect l="0" t="0" r="0" b="0"/>
              <a:pathLst>
                <a:path w="57658" h="20700">
                  <a:moveTo>
                    <a:pt x="57150" y="0"/>
                  </a:moveTo>
                  <a:lnTo>
                    <a:pt x="57658" y="19050"/>
                  </a:lnTo>
                  <a:lnTo>
                    <a:pt x="508" y="20700"/>
                  </a:lnTo>
                  <a:lnTo>
                    <a:pt x="0" y="1650"/>
                  </a:lnTo>
                  <a:lnTo>
                    <a:pt x="57150" y="0"/>
                  </a:lnTo>
                  <a:close/>
                </a:path>
              </a:pathLst>
            </a:custGeom>
            <a:solidFill>
              <a:srgbClr val="4472C4"/>
            </a:solidFill>
            <a:ln w="0" cap="flat">
              <a:noFill/>
              <a:miter lim="127000"/>
            </a:ln>
            <a:effectLst/>
          </p:spPr>
          <p:txBody>
            <a:bodyPr/>
            <a:lstStyle/>
            <a:p>
              <a:endParaRPr lang="en-US" dirty="0"/>
            </a:p>
          </p:txBody>
        </p:sp>
        <p:sp>
          <p:nvSpPr>
            <p:cNvPr id="60" name="Shape 70">
              <a:extLst>
                <a:ext uri="{FF2B5EF4-FFF2-40B4-BE49-F238E27FC236}">
                  <a16:creationId xmlns:a16="http://schemas.microsoft.com/office/drawing/2014/main" id="{FCE30FBB-1CA1-49D5-B7FF-A1A69F144F3C}"/>
                </a:ext>
              </a:extLst>
            </p:cNvPr>
            <p:cNvSpPr/>
            <p:nvPr/>
          </p:nvSpPr>
          <p:spPr>
            <a:xfrm>
              <a:off x="4863846" y="1732788"/>
              <a:ext cx="57658" cy="20574"/>
            </a:xfrm>
            <a:custGeom>
              <a:avLst/>
              <a:gdLst/>
              <a:ahLst/>
              <a:cxnLst/>
              <a:rect l="0" t="0" r="0" b="0"/>
              <a:pathLst>
                <a:path w="57658" h="20574">
                  <a:moveTo>
                    <a:pt x="57023" y="0"/>
                  </a:moveTo>
                  <a:lnTo>
                    <a:pt x="57658" y="19050"/>
                  </a:lnTo>
                  <a:lnTo>
                    <a:pt x="508" y="20574"/>
                  </a:lnTo>
                  <a:lnTo>
                    <a:pt x="0" y="1524"/>
                  </a:lnTo>
                  <a:lnTo>
                    <a:pt x="57023" y="0"/>
                  </a:lnTo>
                  <a:close/>
                </a:path>
              </a:pathLst>
            </a:custGeom>
            <a:solidFill>
              <a:srgbClr val="4472C4"/>
            </a:solidFill>
            <a:ln w="0" cap="flat">
              <a:noFill/>
              <a:miter lim="127000"/>
            </a:ln>
            <a:effectLst/>
          </p:spPr>
          <p:txBody>
            <a:bodyPr/>
            <a:lstStyle/>
            <a:p>
              <a:endParaRPr lang="en-US" dirty="0"/>
            </a:p>
          </p:txBody>
        </p:sp>
        <p:sp>
          <p:nvSpPr>
            <p:cNvPr id="61" name="Shape 71">
              <a:extLst>
                <a:ext uri="{FF2B5EF4-FFF2-40B4-BE49-F238E27FC236}">
                  <a16:creationId xmlns:a16="http://schemas.microsoft.com/office/drawing/2014/main" id="{9A385ACA-30DB-4ED0-91C4-D25857C10E34}"/>
                </a:ext>
              </a:extLst>
            </p:cNvPr>
            <p:cNvSpPr/>
            <p:nvPr/>
          </p:nvSpPr>
          <p:spPr>
            <a:xfrm>
              <a:off x="4939919" y="1731137"/>
              <a:ext cx="57658" cy="20193"/>
            </a:xfrm>
            <a:custGeom>
              <a:avLst/>
              <a:gdLst/>
              <a:ahLst/>
              <a:cxnLst/>
              <a:rect l="0" t="0" r="0" b="0"/>
              <a:pathLst>
                <a:path w="57658" h="20193">
                  <a:moveTo>
                    <a:pt x="57277" y="0"/>
                  </a:moveTo>
                  <a:lnTo>
                    <a:pt x="57658" y="19050"/>
                  </a:lnTo>
                  <a:lnTo>
                    <a:pt x="11430" y="19939"/>
                  </a:lnTo>
                  <a:lnTo>
                    <a:pt x="508" y="20193"/>
                  </a:lnTo>
                  <a:lnTo>
                    <a:pt x="0" y="1143"/>
                  </a:lnTo>
                  <a:lnTo>
                    <a:pt x="11049" y="889"/>
                  </a:lnTo>
                  <a:lnTo>
                    <a:pt x="57277" y="0"/>
                  </a:lnTo>
                  <a:close/>
                </a:path>
              </a:pathLst>
            </a:custGeom>
            <a:solidFill>
              <a:srgbClr val="4472C4"/>
            </a:solidFill>
            <a:ln w="0" cap="flat">
              <a:noFill/>
              <a:miter lim="127000"/>
            </a:ln>
            <a:effectLst/>
          </p:spPr>
          <p:txBody>
            <a:bodyPr/>
            <a:lstStyle/>
            <a:p>
              <a:endParaRPr lang="en-US" dirty="0"/>
            </a:p>
          </p:txBody>
        </p:sp>
        <p:sp>
          <p:nvSpPr>
            <p:cNvPr id="62" name="Shape 72">
              <a:extLst>
                <a:ext uri="{FF2B5EF4-FFF2-40B4-BE49-F238E27FC236}">
                  <a16:creationId xmlns:a16="http://schemas.microsoft.com/office/drawing/2014/main" id="{D0AD0778-C436-4FB0-AE57-B376092FA347}"/>
                </a:ext>
              </a:extLst>
            </p:cNvPr>
            <p:cNvSpPr/>
            <p:nvPr/>
          </p:nvSpPr>
          <p:spPr>
            <a:xfrm>
              <a:off x="5016246" y="1729613"/>
              <a:ext cx="57531" cy="20193"/>
            </a:xfrm>
            <a:custGeom>
              <a:avLst/>
              <a:gdLst/>
              <a:ahLst/>
              <a:cxnLst/>
              <a:rect l="0" t="0" r="0" b="0"/>
              <a:pathLst>
                <a:path w="57531" h="20193">
                  <a:moveTo>
                    <a:pt x="57150" y="0"/>
                  </a:moveTo>
                  <a:lnTo>
                    <a:pt x="57531" y="19050"/>
                  </a:lnTo>
                  <a:lnTo>
                    <a:pt x="381" y="20193"/>
                  </a:lnTo>
                  <a:lnTo>
                    <a:pt x="0" y="1143"/>
                  </a:lnTo>
                  <a:lnTo>
                    <a:pt x="57150" y="0"/>
                  </a:lnTo>
                  <a:close/>
                </a:path>
              </a:pathLst>
            </a:custGeom>
            <a:solidFill>
              <a:srgbClr val="4472C4"/>
            </a:solidFill>
            <a:ln w="0" cap="flat">
              <a:noFill/>
              <a:miter lim="127000"/>
            </a:ln>
            <a:effectLst/>
          </p:spPr>
          <p:txBody>
            <a:bodyPr/>
            <a:lstStyle/>
            <a:p>
              <a:endParaRPr lang="en-US" dirty="0"/>
            </a:p>
          </p:txBody>
        </p:sp>
        <p:sp>
          <p:nvSpPr>
            <p:cNvPr id="63" name="Shape 73">
              <a:extLst>
                <a:ext uri="{FF2B5EF4-FFF2-40B4-BE49-F238E27FC236}">
                  <a16:creationId xmlns:a16="http://schemas.microsoft.com/office/drawing/2014/main" id="{6C145CF6-4C16-45AE-97DB-D8DB537FEE39}"/>
                </a:ext>
              </a:extLst>
            </p:cNvPr>
            <p:cNvSpPr/>
            <p:nvPr/>
          </p:nvSpPr>
          <p:spPr>
            <a:xfrm>
              <a:off x="5092446" y="1728216"/>
              <a:ext cx="57404" cy="20066"/>
            </a:xfrm>
            <a:custGeom>
              <a:avLst/>
              <a:gdLst/>
              <a:ahLst/>
              <a:cxnLst/>
              <a:rect l="0" t="0" r="0" b="0"/>
              <a:pathLst>
                <a:path w="57404" h="20066">
                  <a:moveTo>
                    <a:pt x="57150" y="0"/>
                  </a:moveTo>
                  <a:lnTo>
                    <a:pt x="57404" y="19050"/>
                  </a:lnTo>
                  <a:lnTo>
                    <a:pt x="44069" y="19177"/>
                  </a:lnTo>
                  <a:lnTo>
                    <a:pt x="44196" y="19177"/>
                  </a:lnTo>
                  <a:lnTo>
                    <a:pt x="381" y="20066"/>
                  </a:lnTo>
                  <a:lnTo>
                    <a:pt x="0" y="1016"/>
                  </a:lnTo>
                  <a:lnTo>
                    <a:pt x="43815" y="254"/>
                  </a:lnTo>
                  <a:lnTo>
                    <a:pt x="57150" y="0"/>
                  </a:lnTo>
                  <a:close/>
                </a:path>
              </a:pathLst>
            </a:custGeom>
            <a:solidFill>
              <a:srgbClr val="4472C4"/>
            </a:solidFill>
            <a:ln w="0" cap="flat">
              <a:noFill/>
              <a:miter lim="127000"/>
            </a:ln>
            <a:effectLst/>
          </p:spPr>
          <p:txBody>
            <a:bodyPr/>
            <a:lstStyle/>
            <a:p>
              <a:endParaRPr lang="en-US" dirty="0"/>
            </a:p>
          </p:txBody>
        </p:sp>
        <p:sp>
          <p:nvSpPr>
            <p:cNvPr id="64" name="Shape 74">
              <a:extLst>
                <a:ext uri="{FF2B5EF4-FFF2-40B4-BE49-F238E27FC236}">
                  <a16:creationId xmlns:a16="http://schemas.microsoft.com/office/drawing/2014/main" id="{29B51170-628B-4C98-A062-C4516B7A6747}"/>
                </a:ext>
              </a:extLst>
            </p:cNvPr>
            <p:cNvSpPr/>
            <p:nvPr/>
          </p:nvSpPr>
          <p:spPr>
            <a:xfrm>
              <a:off x="5168646" y="1727327"/>
              <a:ext cx="57404" cy="19812"/>
            </a:xfrm>
            <a:custGeom>
              <a:avLst/>
              <a:gdLst/>
              <a:ahLst/>
              <a:cxnLst/>
              <a:rect l="0" t="0" r="0" b="0"/>
              <a:pathLst>
                <a:path w="57404" h="19812">
                  <a:moveTo>
                    <a:pt x="57150" y="0"/>
                  </a:moveTo>
                  <a:lnTo>
                    <a:pt x="57404" y="19050"/>
                  </a:lnTo>
                  <a:lnTo>
                    <a:pt x="254" y="19812"/>
                  </a:lnTo>
                  <a:lnTo>
                    <a:pt x="0" y="762"/>
                  </a:lnTo>
                  <a:lnTo>
                    <a:pt x="57150" y="0"/>
                  </a:lnTo>
                  <a:close/>
                </a:path>
              </a:pathLst>
            </a:custGeom>
            <a:solidFill>
              <a:srgbClr val="4472C4"/>
            </a:solidFill>
            <a:ln w="0" cap="flat">
              <a:noFill/>
              <a:miter lim="127000"/>
            </a:ln>
            <a:effectLst/>
          </p:spPr>
          <p:txBody>
            <a:bodyPr/>
            <a:lstStyle/>
            <a:p>
              <a:endParaRPr lang="en-US" dirty="0"/>
            </a:p>
          </p:txBody>
        </p:sp>
        <p:sp>
          <p:nvSpPr>
            <p:cNvPr id="65" name="Shape 75">
              <a:extLst>
                <a:ext uri="{FF2B5EF4-FFF2-40B4-BE49-F238E27FC236}">
                  <a16:creationId xmlns:a16="http://schemas.microsoft.com/office/drawing/2014/main" id="{0D2F1D93-22FD-496A-B83F-B4F1945E3BAD}"/>
                </a:ext>
              </a:extLst>
            </p:cNvPr>
            <p:cNvSpPr/>
            <p:nvPr/>
          </p:nvSpPr>
          <p:spPr>
            <a:xfrm>
              <a:off x="5244846" y="1726438"/>
              <a:ext cx="57404" cy="19812"/>
            </a:xfrm>
            <a:custGeom>
              <a:avLst/>
              <a:gdLst/>
              <a:ahLst/>
              <a:cxnLst/>
              <a:rect l="0" t="0" r="0" b="0"/>
              <a:pathLst>
                <a:path w="57404" h="19812">
                  <a:moveTo>
                    <a:pt x="57150" y="0"/>
                  </a:moveTo>
                  <a:lnTo>
                    <a:pt x="57404" y="19050"/>
                  </a:lnTo>
                  <a:lnTo>
                    <a:pt x="254" y="19812"/>
                  </a:lnTo>
                  <a:lnTo>
                    <a:pt x="0" y="762"/>
                  </a:lnTo>
                  <a:lnTo>
                    <a:pt x="57150" y="0"/>
                  </a:lnTo>
                  <a:close/>
                </a:path>
              </a:pathLst>
            </a:custGeom>
            <a:solidFill>
              <a:srgbClr val="4472C4"/>
            </a:solidFill>
            <a:ln w="0" cap="flat">
              <a:noFill/>
              <a:miter lim="127000"/>
            </a:ln>
            <a:effectLst/>
          </p:spPr>
          <p:txBody>
            <a:bodyPr/>
            <a:lstStyle/>
            <a:p>
              <a:endParaRPr lang="en-US" dirty="0"/>
            </a:p>
          </p:txBody>
        </p:sp>
        <p:sp>
          <p:nvSpPr>
            <p:cNvPr id="66" name="Shape 76">
              <a:extLst>
                <a:ext uri="{FF2B5EF4-FFF2-40B4-BE49-F238E27FC236}">
                  <a16:creationId xmlns:a16="http://schemas.microsoft.com/office/drawing/2014/main" id="{DBE4270A-44AD-4C40-B2A8-36C5A809A924}"/>
                </a:ext>
              </a:extLst>
            </p:cNvPr>
            <p:cNvSpPr/>
            <p:nvPr/>
          </p:nvSpPr>
          <p:spPr>
            <a:xfrm>
              <a:off x="5321046" y="1726057"/>
              <a:ext cx="57277" cy="19303"/>
            </a:xfrm>
            <a:custGeom>
              <a:avLst/>
              <a:gdLst/>
              <a:ahLst/>
              <a:cxnLst/>
              <a:rect l="0" t="0" r="0" b="0"/>
              <a:pathLst>
                <a:path w="57277" h="19303">
                  <a:moveTo>
                    <a:pt x="57277" y="0"/>
                  </a:moveTo>
                  <a:lnTo>
                    <a:pt x="57277" y="19050"/>
                  </a:lnTo>
                  <a:lnTo>
                    <a:pt x="3683" y="19176"/>
                  </a:lnTo>
                  <a:lnTo>
                    <a:pt x="254" y="19303"/>
                  </a:lnTo>
                  <a:lnTo>
                    <a:pt x="0" y="253"/>
                  </a:lnTo>
                  <a:lnTo>
                    <a:pt x="3556" y="126"/>
                  </a:lnTo>
                  <a:lnTo>
                    <a:pt x="57277" y="0"/>
                  </a:lnTo>
                  <a:close/>
                </a:path>
              </a:pathLst>
            </a:custGeom>
            <a:solidFill>
              <a:srgbClr val="4472C4"/>
            </a:solidFill>
            <a:ln w="0" cap="flat">
              <a:noFill/>
              <a:miter lim="127000"/>
            </a:ln>
            <a:effectLst/>
          </p:spPr>
          <p:txBody>
            <a:bodyPr/>
            <a:lstStyle/>
            <a:p>
              <a:endParaRPr lang="en-US" dirty="0"/>
            </a:p>
          </p:txBody>
        </p:sp>
        <p:sp>
          <p:nvSpPr>
            <p:cNvPr id="67" name="Shape 77">
              <a:extLst>
                <a:ext uri="{FF2B5EF4-FFF2-40B4-BE49-F238E27FC236}">
                  <a16:creationId xmlns:a16="http://schemas.microsoft.com/office/drawing/2014/main" id="{B36C68DA-7C68-462F-8549-4E8B2EDA882C}"/>
                </a:ext>
              </a:extLst>
            </p:cNvPr>
            <p:cNvSpPr/>
            <p:nvPr/>
          </p:nvSpPr>
          <p:spPr>
            <a:xfrm>
              <a:off x="5397374" y="1697228"/>
              <a:ext cx="116967" cy="76200"/>
            </a:xfrm>
            <a:custGeom>
              <a:avLst/>
              <a:gdLst/>
              <a:ahLst/>
              <a:cxnLst/>
              <a:rect l="0" t="0" r="0" b="0"/>
              <a:pathLst>
                <a:path w="116967" h="76200">
                  <a:moveTo>
                    <a:pt x="40640" y="0"/>
                  </a:moveTo>
                  <a:lnTo>
                    <a:pt x="116967" y="37719"/>
                  </a:lnTo>
                  <a:lnTo>
                    <a:pt x="40894" y="76200"/>
                  </a:lnTo>
                  <a:lnTo>
                    <a:pt x="40798" y="47559"/>
                  </a:lnTo>
                  <a:lnTo>
                    <a:pt x="0" y="47752"/>
                  </a:lnTo>
                  <a:lnTo>
                    <a:pt x="0" y="28702"/>
                  </a:lnTo>
                  <a:lnTo>
                    <a:pt x="40735" y="28508"/>
                  </a:lnTo>
                  <a:lnTo>
                    <a:pt x="40640" y="0"/>
                  </a:lnTo>
                  <a:close/>
                </a:path>
              </a:pathLst>
            </a:custGeom>
            <a:solidFill>
              <a:srgbClr val="4472C4"/>
            </a:solidFill>
            <a:ln w="0" cap="flat">
              <a:noFill/>
              <a:miter lim="127000"/>
            </a:ln>
            <a:effectLst/>
          </p:spPr>
          <p:txBody>
            <a:bodyPr/>
            <a:lstStyle/>
            <a:p>
              <a:endParaRPr lang="en-US" dirty="0"/>
            </a:p>
          </p:txBody>
        </p:sp>
        <p:sp>
          <p:nvSpPr>
            <p:cNvPr id="68" name="Shape 79">
              <a:extLst>
                <a:ext uri="{FF2B5EF4-FFF2-40B4-BE49-F238E27FC236}">
                  <a16:creationId xmlns:a16="http://schemas.microsoft.com/office/drawing/2014/main" id="{754A6B3D-E98C-419A-917C-5B718E3219DE}"/>
                </a:ext>
              </a:extLst>
            </p:cNvPr>
            <p:cNvSpPr/>
            <p:nvPr/>
          </p:nvSpPr>
          <p:spPr>
            <a:xfrm>
              <a:off x="0" y="2238992"/>
              <a:ext cx="1271270" cy="601330"/>
            </a:xfrm>
            <a:custGeom>
              <a:avLst/>
              <a:gdLst/>
              <a:ahLst/>
              <a:cxnLst/>
              <a:rect l="0" t="0" r="0" b="0"/>
              <a:pathLst>
                <a:path w="1271270" h="581025">
                  <a:moveTo>
                    <a:pt x="0" y="581025"/>
                  </a:moveTo>
                  <a:lnTo>
                    <a:pt x="1271270" y="581025"/>
                  </a:lnTo>
                  <a:lnTo>
                    <a:pt x="1271270" y="0"/>
                  </a:lnTo>
                  <a:lnTo>
                    <a:pt x="0" y="0"/>
                  </a:lnTo>
                  <a:close/>
                </a:path>
              </a:pathLst>
            </a:custGeom>
            <a:noFill/>
            <a:ln w="6350" cap="flat" cmpd="sng" algn="ctr">
              <a:solidFill>
                <a:srgbClr val="000000"/>
              </a:solidFill>
              <a:prstDash val="solid"/>
              <a:round/>
            </a:ln>
            <a:effectLst/>
          </p:spPr>
          <p:txBody>
            <a:bodyPr/>
            <a:lstStyle/>
            <a:p>
              <a:endParaRPr lang="en-US" dirty="0"/>
            </a:p>
          </p:txBody>
        </p:sp>
        <p:sp>
          <p:nvSpPr>
            <p:cNvPr id="69" name="Rectangle 68">
              <a:extLst>
                <a:ext uri="{FF2B5EF4-FFF2-40B4-BE49-F238E27FC236}">
                  <a16:creationId xmlns:a16="http://schemas.microsoft.com/office/drawing/2014/main" id="{C055C7C5-D96D-4B38-8F77-BDE80B912F91}"/>
                </a:ext>
              </a:extLst>
            </p:cNvPr>
            <p:cNvSpPr/>
            <p:nvPr/>
          </p:nvSpPr>
          <p:spPr>
            <a:xfrm>
              <a:off x="53044" y="2268332"/>
              <a:ext cx="1223305" cy="497325"/>
            </a:xfrm>
            <a:prstGeom prst="rect">
              <a:avLst/>
            </a:prstGeom>
            <a:ln>
              <a:noFill/>
            </a:ln>
          </p:spPr>
          <p:txBody>
            <a:bodyPr vert="horz" lIns="0" tIns="0" rIns="0" bIns="0" rtlCol="0">
              <a:noAutofit/>
            </a:bodyPr>
            <a:lstStyle/>
            <a:p>
              <a:pPr marL="6350" marR="0" indent="-6350">
                <a:spcBef>
                  <a:spcPts val="0"/>
                </a:spcBef>
                <a:spcAft>
                  <a:spcPts val="600"/>
                </a:spcAft>
              </a:pPr>
              <a:r>
                <a:rPr lang="en-US" sz="1100" dirty="0">
                  <a:solidFill>
                    <a:srgbClr val="00B050"/>
                  </a:solidFill>
                  <a:effectLst/>
                  <a:ea typeface="Calibri" panose="020F0502020204030204" pitchFamily="34" charset="0"/>
                </a:rPr>
                <a:t>Project Vision Survey </a:t>
              </a:r>
            </a:p>
            <a:p>
              <a:pPr marL="6350" indent="-6350">
                <a:spcAft>
                  <a:spcPts val="600"/>
                </a:spcAft>
              </a:pPr>
              <a:r>
                <a:rPr lang="en-US" sz="1100" dirty="0">
                  <a:solidFill>
                    <a:srgbClr val="00B050"/>
                  </a:solidFill>
                  <a:ea typeface="Calibri" panose="020F0502020204030204" pitchFamily="34" charset="0"/>
                </a:rPr>
                <a:t>Mentee College Survey </a:t>
              </a:r>
            </a:p>
            <a:p>
              <a:pPr marL="6350" indent="-6350">
                <a:spcAft>
                  <a:spcPts val="600"/>
                </a:spcAft>
              </a:pPr>
              <a:r>
                <a:rPr lang="en-US" sz="1100" dirty="0">
                  <a:solidFill>
                    <a:srgbClr val="00B050"/>
                  </a:solidFill>
                  <a:ea typeface="Calibri" panose="020F0502020204030204" pitchFamily="34" charset="0"/>
                </a:rPr>
                <a:t>Pre-Visit, Visit, Post-Visit Audit</a:t>
              </a:r>
              <a:endParaRPr lang="en-US" sz="1100" dirty="0">
                <a:solidFill>
                  <a:srgbClr val="000000"/>
                </a:solidFill>
                <a:ea typeface="Times New Roman" panose="02020603050405020304" pitchFamily="18" charset="0"/>
              </a:endParaRPr>
            </a:p>
            <a:p>
              <a:pPr marL="6350" marR="0" indent="-6350" algn="just">
                <a:lnSpc>
                  <a:spcPct val="103000"/>
                </a:lnSpc>
                <a:spcBef>
                  <a:spcPts val="0"/>
                </a:spcBef>
                <a:spcAft>
                  <a:spcPts val="765"/>
                </a:spcAft>
              </a:pP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71" name="Rectangle 70">
              <a:extLst>
                <a:ext uri="{FF2B5EF4-FFF2-40B4-BE49-F238E27FC236}">
                  <a16:creationId xmlns:a16="http://schemas.microsoft.com/office/drawing/2014/main" id="{332600D8-6651-4417-ABC4-B67023424583}"/>
                </a:ext>
              </a:extLst>
            </p:cNvPr>
            <p:cNvSpPr/>
            <p:nvPr/>
          </p:nvSpPr>
          <p:spPr>
            <a:xfrm>
              <a:off x="986155" y="2353564"/>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73" name="Rectangle 72">
              <a:extLst>
                <a:ext uri="{FF2B5EF4-FFF2-40B4-BE49-F238E27FC236}">
                  <a16:creationId xmlns:a16="http://schemas.microsoft.com/office/drawing/2014/main" id="{7C7522AE-3B5F-466F-9C84-4C0840E8E6A1}"/>
                </a:ext>
              </a:extLst>
            </p:cNvPr>
            <p:cNvSpPr/>
            <p:nvPr/>
          </p:nvSpPr>
          <p:spPr>
            <a:xfrm>
              <a:off x="1068451" y="2478532"/>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75" name="Rectangle 74">
              <a:extLst>
                <a:ext uri="{FF2B5EF4-FFF2-40B4-BE49-F238E27FC236}">
                  <a16:creationId xmlns:a16="http://schemas.microsoft.com/office/drawing/2014/main" id="{23045182-B033-4917-AE60-D31AA4AEE0CE}"/>
                </a:ext>
              </a:extLst>
            </p:cNvPr>
            <p:cNvSpPr/>
            <p:nvPr/>
          </p:nvSpPr>
          <p:spPr>
            <a:xfrm>
              <a:off x="-13131" y="3067627"/>
              <a:ext cx="40936"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81" name="Rectangle 80">
              <a:extLst>
                <a:ext uri="{FF2B5EF4-FFF2-40B4-BE49-F238E27FC236}">
                  <a16:creationId xmlns:a16="http://schemas.microsoft.com/office/drawing/2014/main" id="{A23B7176-7D79-425B-80AC-F1A3D1ACC961}"/>
                </a:ext>
              </a:extLst>
            </p:cNvPr>
            <p:cNvSpPr/>
            <p:nvPr/>
          </p:nvSpPr>
          <p:spPr>
            <a:xfrm>
              <a:off x="1138555" y="2600833"/>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84" name="Shape 95">
              <a:extLst>
                <a:ext uri="{FF2B5EF4-FFF2-40B4-BE49-F238E27FC236}">
                  <a16:creationId xmlns:a16="http://schemas.microsoft.com/office/drawing/2014/main" id="{86097A9C-E732-43D9-A0F3-7F6C921F1E81}"/>
                </a:ext>
              </a:extLst>
            </p:cNvPr>
            <p:cNvSpPr/>
            <p:nvPr/>
          </p:nvSpPr>
          <p:spPr>
            <a:xfrm>
              <a:off x="1267968" y="2011172"/>
              <a:ext cx="183642" cy="278003"/>
            </a:xfrm>
            <a:custGeom>
              <a:avLst/>
              <a:gdLst/>
              <a:ahLst/>
              <a:cxnLst/>
              <a:rect l="0" t="0" r="0" b="0"/>
              <a:pathLst>
                <a:path w="183642" h="278003">
                  <a:moveTo>
                    <a:pt x="183642" y="0"/>
                  </a:moveTo>
                  <a:lnTo>
                    <a:pt x="173736" y="84582"/>
                  </a:lnTo>
                  <a:lnTo>
                    <a:pt x="144566" y="65465"/>
                  </a:lnTo>
                  <a:lnTo>
                    <a:pt x="5334" y="278003"/>
                  </a:lnTo>
                  <a:lnTo>
                    <a:pt x="0" y="274448"/>
                  </a:lnTo>
                  <a:lnTo>
                    <a:pt x="139261" y="61988"/>
                  </a:lnTo>
                  <a:lnTo>
                    <a:pt x="109982" y="42799"/>
                  </a:lnTo>
                  <a:lnTo>
                    <a:pt x="183642" y="0"/>
                  </a:lnTo>
                  <a:close/>
                </a:path>
              </a:pathLst>
            </a:custGeom>
            <a:solidFill>
              <a:srgbClr val="000000"/>
            </a:solidFill>
            <a:ln w="0" cap="flat">
              <a:noFill/>
              <a:round/>
            </a:ln>
            <a:effectLst/>
          </p:spPr>
          <p:txBody>
            <a:bodyPr/>
            <a:lstStyle/>
            <a:p>
              <a:endParaRPr lang="en-US" dirty="0"/>
            </a:p>
          </p:txBody>
        </p:sp>
        <p:sp>
          <p:nvSpPr>
            <p:cNvPr id="85" name="Shape 97">
              <a:extLst>
                <a:ext uri="{FF2B5EF4-FFF2-40B4-BE49-F238E27FC236}">
                  <a16:creationId xmlns:a16="http://schemas.microsoft.com/office/drawing/2014/main" id="{897DC642-EE64-4984-8EB2-0D910ED83841}"/>
                </a:ext>
              </a:extLst>
            </p:cNvPr>
            <p:cNvSpPr/>
            <p:nvPr/>
          </p:nvSpPr>
          <p:spPr>
            <a:xfrm>
              <a:off x="2928620" y="625093"/>
              <a:ext cx="904875" cy="999999"/>
            </a:xfrm>
            <a:custGeom>
              <a:avLst/>
              <a:gdLst/>
              <a:ahLst/>
              <a:cxnLst/>
              <a:rect l="0" t="0" r="0" b="0"/>
              <a:pathLst>
                <a:path w="904875" h="1071245">
                  <a:moveTo>
                    <a:pt x="0" y="1071245"/>
                  </a:moveTo>
                  <a:lnTo>
                    <a:pt x="904875" y="1071245"/>
                  </a:lnTo>
                  <a:lnTo>
                    <a:pt x="904875" y="0"/>
                  </a:lnTo>
                  <a:lnTo>
                    <a:pt x="0" y="0"/>
                  </a:lnTo>
                  <a:close/>
                </a:path>
              </a:pathLst>
            </a:custGeom>
            <a:noFill/>
            <a:ln w="6350" cap="flat" cmpd="sng" algn="ctr">
              <a:solidFill>
                <a:srgbClr val="000000"/>
              </a:solidFill>
              <a:prstDash val="solid"/>
              <a:round/>
            </a:ln>
            <a:effectLst/>
          </p:spPr>
          <p:txBody>
            <a:bodyPr/>
            <a:lstStyle/>
            <a:p>
              <a:endParaRPr lang="en-US" dirty="0"/>
            </a:p>
          </p:txBody>
        </p:sp>
        <p:sp>
          <p:nvSpPr>
            <p:cNvPr id="88" name="Rectangle 87">
              <a:extLst>
                <a:ext uri="{FF2B5EF4-FFF2-40B4-BE49-F238E27FC236}">
                  <a16:creationId xmlns:a16="http://schemas.microsoft.com/office/drawing/2014/main" id="{BF4B7267-B304-4CAC-88E5-8618F04655FA}"/>
                </a:ext>
              </a:extLst>
            </p:cNvPr>
            <p:cNvSpPr/>
            <p:nvPr/>
          </p:nvSpPr>
          <p:spPr>
            <a:xfrm>
              <a:off x="3202686" y="625094"/>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92" name="Rectangle 91">
              <a:extLst>
                <a:ext uri="{FF2B5EF4-FFF2-40B4-BE49-F238E27FC236}">
                  <a16:creationId xmlns:a16="http://schemas.microsoft.com/office/drawing/2014/main" id="{0A49A55E-E503-4AFA-8915-845E1D75485E}"/>
                </a:ext>
              </a:extLst>
            </p:cNvPr>
            <p:cNvSpPr/>
            <p:nvPr/>
          </p:nvSpPr>
          <p:spPr>
            <a:xfrm>
              <a:off x="3522980" y="871982"/>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95" name="Rectangle 94">
              <a:extLst>
                <a:ext uri="{FF2B5EF4-FFF2-40B4-BE49-F238E27FC236}">
                  <a16:creationId xmlns:a16="http://schemas.microsoft.com/office/drawing/2014/main" id="{174080A4-87E0-4FA7-9F82-FFCF377971DF}"/>
                </a:ext>
              </a:extLst>
            </p:cNvPr>
            <p:cNvSpPr/>
            <p:nvPr/>
          </p:nvSpPr>
          <p:spPr>
            <a:xfrm>
              <a:off x="3312414" y="996950"/>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98" name="Rectangle 97">
              <a:extLst>
                <a:ext uri="{FF2B5EF4-FFF2-40B4-BE49-F238E27FC236}">
                  <a16:creationId xmlns:a16="http://schemas.microsoft.com/office/drawing/2014/main" id="{FA36CD97-81B7-47EC-8016-22EA8FC32FCA}"/>
                </a:ext>
              </a:extLst>
            </p:cNvPr>
            <p:cNvSpPr/>
            <p:nvPr/>
          </p:nvSpPr>
          <p:spPr>
            <a:xfrm>
              <a:off x="3486404" y="1121918"/>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02" name="Rectangle 101">
              <a:extLst>
                <a:ext uri="{FF2B5EF4-FFF2-40B4-BE49-F238E27FC236}">
                  <a16:creationId xmlns:a16="http://schemas.microsoft.com/office/drawing/2014/main" id="{425713D6-2910-4DC5-AD17-5E630A80A0FF}"/>
                </a:ext>
              </a:extLst>
            </p:cNvPr>
            <p:cNvSpPr/>
            <p:nvPr/>
          </p:nvSpPr>
          <p:spPr>
            <a:xfrm>
              <a:off x="3297174" y="1494028"/>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03" name="Shape 115">
              <a:extLst>
                <a:ext uri="{FF2B5EF4-FFF2-40B4-BE49-F238E27FC236}">
                  <a16:creationId xmlns:a16="http://schemas.microsoft.com/office/drawing/2014/main" id="{08CEAECD-693F-4D7A-AA58-544794018436}"/>
                </a:ext>
              </a:extLst>
            </p:cNvPr>
            <p:cNvSpPr/>
            <p:nvPr/>
          </p:nvSpPr>
          <p:spPr>
            <a:xfrm>
              <a:off x="3306953" y="1624076"/>
              <a:ext cx="164592" cy="258826"/>
            </a:xfrm>
            <a:custGeom>
              <a:avLst/>
              <a:gdLst/>
              <a:ahLst/>
              <a:cxnLst/>
              <a:rect l="0" t="0" r="0" b="0"/>
              <a:pathLst>
                <a:path w="164592" h="258826">
                  <a:moveTo>
                    <a:pt x="5334" y="0"/>
                  </a:moveTo>
                  <a:lnTo>
                    <a:pt x="126648" y="192612"/>
                  </a:lnTo>
                  <a:lnTo>
                    <a:pt x="156210" y="173990"/>
                  </a:lnTo>
                  <a:lnTo>
                    <a:pt x="164592" y="258826"/>
                  </a:lnTo>
                  <a:lnTo>
                    <a:pt x="91694" y="214630"/>
                  </a:lnTo>
                  <a:lnTo>
                    <a:pt x="121254" y="196010"/>
                  </a:lnTo>
                  <a:lnTo>
                    <a:pt x="0" y="3302"/>
                  </a:lnTo>
                  <a:lnTo>
                    <a:pt x="5334" y="0"/>
                  </a:lnTo>
                  <a:close/>
                </a:path>
              </a:pathLst>
            </a:custGeom>
            <a:solidFill>
              <a:srgbClr val="000000"/>
            </a:solidFill>
            <a:ln w="0" cap="flat">
              <a:noFill/>
              <a:round/>
            </a:ln>
            <a:effectLst/>
          </p:spPr>
          <p:txBody>
            <a:bodyPr/>
            <a:lstStyle/>
            <a:p>
              <a:endParaRPr lang="en-US" dirty="0"/>
            </a:p>
          </p:txBody>
        </p:sp>
        <p:sp>
          <p:nvSpPr>
            <p:cNvPr id="104" name="Shape 117">
              <a:extLst>
                <a:ext uri="{FF2B5EF4-FFF2-40B4-BE49-F238E27FC236}">
                  <a16:creationId xmlns:a16="http://schemas.microsoft.com/office/drawing/2014/main" id="{CB536B19-F429-4847-A0D4-C6D7FB475CEA}"/>
                </a:ext>
              </a:extLst>
            </p:cNvPr>
            <p:cNvSpPr/>
            <p:nvPr/>
          </p:nvSpPr>
          <p:spPr>
            <a:xfrm>
              <a:off x="5628005" y="625093"/>
              <a:ext cx="1006602" cy="819026"/>
            </a:xfrm>
            <a:custGeom>
              <a:avLst/>
              <a:gdLst/>
              <a:ahLst/>
              <a:cxnLst/>
              <a:rect l="0" t="0" r="0" b="0"/>
              <a:pathLst>
                <a:path w="1147445" h="823595">
                  <a:moveTo>
                    <a:pt x="0" y="823595"/>
                  </a:moveTo>
                  <a:lnTo>
                    <a:pt x="1147445" y="823595"/>
                  </a:lnTo>
                  <a:lnTo>
                    <a:pt x="1147445" y="0"/>
                  </a:lnTo>
                  <a:lnTo>
                    <a:pt x="0" y="0"/>
                  </a:lnTo>
                  <a:close/>
                </a:path>
              </a:pathLst>
            </a:custGeom>
            <a:noFill/>
            <a:ln w="6350" cap="flat" cmpd="sng" algn="ctr">
              <a:solidFill>
                <a:srgbClr val="000000"/>
              </a:solidFill>
              <a:prstDash val="solid"/>
              <a:round/>
            </a:ln>
            <a:effectLst/>
          </p:spPr>
          <p:txBody>
            <a:bodyPr/>
            <a:lstStyle/>
            <a:p>
              <a:endParaRPr lang="en-US" dirty="0"/>
            </a:p>
          </p:txBody>
        </p:sp>
        <p:sp>
          <p:nvSpPr>
            <p:cNvPr id="105" name="Rectangle 104">
              <a:extLst>
                <a:ext uri="{FF2B5EF4-FFF2-40B4-BE49-F238E27FC236}">
                  <a16:creationId xmlns:a16="http://schemas.microsoft.com/office/drawing/2014/main" id="{BF5265A4-6579-434B-8475-7F2DEE25B00C}"/>
                </a:ext>
              </a:extLst>
            </p:cNvPr>
            <p:cNvSpPr/>
            <p:nvPr/>
          </p:nvSpPr>
          <p:spPr>
            <a:xfrm>
              <a:off x="5724271" y="692150"/>
              <a:ext cx="18394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07" name="Rectangle 106">
              <a:extLst>
                <a:ext uri="{FF2B5EF4-FFF2-40B4-BE49-F238E27FC236}">
                  <a16:creationId xmlns:a16="http://schemas.microsoft.com/office/drawing/2014/main" id="{7607B0B8-4467-4430-A6B8-EEF8104D8C57}"/>
                </a:ext>
              </a:extLst>
            </p:cNvPr>
            <p:cNvSpPr/>
            <p:nvPr/>
          </p:nvSpPr>
          <p:spPr>
            <a:xfrm>
              <a:off x="5922645" y="692150"/>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11" name="Rectangle 110">
              <a:extLst>
                <a:ext uri="{FF2B5EF4-FFF2-40B4-BE49-F238E27FC236}">
                  <a16:creationId xmlns:a16="http://schemas.microsoft.com/office/drawing/2014/main" id="{0D670BB5-4ED4-4188-A525-44312C0255B1}"/>
                </a:ext>
              </a:extLst>
            </p:cNvPr>
            <p:cNvSpPr/>
            <p:nvPr/>
          </p:nvSpPr>
          <p:spPr>
            <a:xfrm>
              <a:off x="6221350" y="939038"/>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14" name="Rectangle 113">
              <a:extLst>
                <a:ext uri="{FF2B5EF4-FFF2-40B4-BE49-F238E27FC236}">
                  <a16:creationId xmlns:a16="http://schemas.microsoft.com/office/drawing/2014/main" id="{18A6625D-C679-4168-912C-3B3FBF343991}"/>
                </a:ext>
              </a:extLst>
            </p:cNvPr>
            <p:cNvSpPr/>
            <p:nvPr/>
          </p:nvSpPr>
          <p:spPr>
            <a:xfrm>
              <a:off x="6011037" y="1064006"/>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18" name="Rectangle 117">
              <a:extLst>
                <a:ext uri="{FF2B5EF4-FFF2-40B4-BE49-F238E27FC236}">
                  <a16:creationId xmlns:a16="http://schemas.microsoft.com/office/drawing/2014/main" id="{FAC87B05-DCE1-43C0-B6B2-683BF9AA68F4}"/>
                </a:ext>
              </a:extLst>
            </p:cNvPr>
            <p:cNvSpPr/>
            <p:nvPr/>
          </p:nvSpPr>
          <p:spPr>
            <a:xfrm>
              <a:off x="6090285" y="1310894"/>
              <a:ext cx="30233" cy="136259"/>
            </a:xfrm>
            <a:prstGeom prst="rect">
              <a:avLst/>
            </a:prstGeom>
            <a:ln>
              <a:noFill/>
            </a:ln>
          </p:spPr>
          <p:txBody>
            <a:bodyPr vert="horz" lIns="0" tIns="0" rIns="0" bIns="0" rtlCol="0">
              <a:noAutofit/>
            </a:bodyPr>
            <a:lstStyle/>
            <a:p>
              <a:pPr marL="6350" marR="0" indent="-6350" algn="just">
                <a:lnSpc>
                  <a:spcPct val="103000"/>
                </a:lnSpc>
                <a:spcBef>
                  <a:spcPts val="0"/>
                </a:spcBef>
                <a:spcAft>
                  <a:spcPts val="765"/>
                </a:spcAft>
              </a:pPr>
              <a:r>
                <a:rPr lang="en-US" sz="800" b="1" dirty="0">
                  <a:solidFill>
                    <a:srgbClr val="00B050"/>
                  </a:solidFill>
                  <a:effectLst/>
                  <a:latin typeface="Calibri" panose="020F0502020204030204" pitchFamily="34" charset="0"/>
                  <a:ea typeface="Calibri" panose="020F0502020204030204" pitchFamily="34"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19" name="Shape 132">
              <a:extLst>
                <a:ext uri="{FF2B5EF4-FFF2-40B4-BE49-F238E27FC236}">
                  <a16:creationId xmlns:a16="http://schemas.microsoft.com/office/drawing/2014/main" id="{FF673C82-0CC5-4F0C-BBB4-8C1D95693D10}"/>
                </a:ext>
              </a:extLst>
            </p:cNvPr>
            <p:cNvSpPr/>
            <p:nvPr/>
          </p:nvSpPr>
          <p:spPr>
            <a:xfrm>
              <a:off x="5492877" y="1447800"/>
              <a:ext cx="133604" cy="277622"/>
            </a:xfrm>
            <a:custGeom>
              <a:avLst/>
              <a:gdLst/>
              <a:ahLst/>
              <a:cxnLst/>
              <a:rect l="0" t="0" r="0" b="0"/>
              <a:pathLst>
                <a:path w="133604" h="277622">
                  <a:moveTo>
                    <a:pt x="127762" y="0"/>
                  </a:moveTo>
                  <a:lnTo>
                    <a:pt x="133604" y="2794"/>
                  </a:lnTo>
                  <a:lnTo>
                    <a:pt x="37382" y="209791"/>
                  </a:lnTo>
                  <a:lnTo>
                    <a:pt x="69088" y="224536"/>
                  </a:lnTo>
                  <a:lnTo>
                    <a:pt x="2413" y="277622"/>
                  </a:lnTo>
                  <a:lnTo>
                    <a:pt x="0" y="192405"/>
                  </a:lnTo>
                  <a:lnTo>
                    <a:pt x="31656" y="207127"/>
                  </a:lnTo>
                  <a:lnTo>
                    <a:pt x="127762" y="0"/>
                  </a:lnTo>
                  <a:close/>
                </a:path>
              </a:pathLst>
            </a:custGeom>
            <a:solidFill>
              <a:srgbClr val="000000"/>
            </a:solidFill>
            <a:ln w="0" cap="flat">
              <a:noFill/>
              <a:round/>
            </a:ln>
            <a:effectLst/>
          </p:spPr>
          <p:txBody>
            <a:bodyPr/>
            <a:lstStyle/>
            <a:p>
              <a:endParaRPr lang="en-US" dirty="0"/>
            </a:p>
          </p:txBody>
        </p:sp>
      </p:grpSp>
      <p:sp>
        <p:nvSpPr>
          <p:cNvPr id="120" name="Rectangle 119">
            <a:extLst>
              <a:ext uri="{FF2B5EF4-FFF2-40B4-BE49-F238E27FC236}">
                <a16:creationId xmlns:a16="http://schemas.microsoft.com/office/drawing/2014/main" id="{E94A78B9-ADFC-4E0B-A31E-6B7E59F9CE14}"/>
              </a:ext>
            </a:extLst>
          </p:cNvPr>
          <p:cNvSpPr/>
          <p:nvPr/>
        </p:nvSpPr>
        <p:spPr>
          <a:xfrm>
            <a:off x="3969726" y="1648328"/>
            <a:ext cx="1024039" cy="1375109"/>
          </a:xfrm>
          <a:prstGeom prst="rect">
            <a:avLst/>
          </a:prstGeom>
          <a:ln>
            <a:noFill/>
          </a:ln>
        </p:spPr>
        <p:txBody>
          <a:bodyPr vert="horz" lIns="0" tIns="0" rIns="0" bIns="0" rtlCol="0">
            <a:noAutofit/>
          </a:bodyPr>
          <a:lstStyle/>
          <a:p>
            <a:pPr marL="6350" marR="0" indent="-6350">
              <a:spcBef>
                <a:spcPts val="0"/>
              </a:spcBef>
            </a:pPr>
            <a:r>
              <a:rPr lang="en-US" sz="1100" dirty="0">
                <a:solidFill>
                  <a:srgbClr val="00B050"/>
                </a:solidFill>
                <a:effectLst/>
                <a:latin typeface="Calibri" panose="020F0502020204030204" pitchFamily="34" charset="0"/>
                <a:ea typeface="Calibri" panose="020F0502020204030204" pitchFamily="34" charset="0"/>
              </a:rPr>
              <a:t>PV – Change Management Assessment </a:t>
            </a:r>
          </a:p>
          <a:p>
            <a:pPr marL="6350" marR="0" indent="-6350">
              <a:spcBef>
                <a:spcPts val="0"/>
              </a:spcBef>
            </a:pPr>
            <a:r>
              <a:rPr lang="en-US" sz="1100" dirty="0">
                <a:solidFill>
                  <a:srgbClr val="00B050"/>
                </a:solidFill>
                <a:effectLst/>
                <a:latin typeface="Calibri" panose="020F0502020204030204" pitchFamily="34" charset="0"/>
                <a:ea typeface="Calibri" panose="020F0502020204030204" pitchFamily="34" charset="0"/>
              </a:rPr>
              <a:t>Survey </a:t>
            </a:r>
          </a:p>
          <a:p>
            <a:pPr marL="6350" marR="0" indent="-6350">
              <a:spcBef>
                <a:spcPts val="0"/>
              </a:spcBef>
            </a:pPr>
            <a:r>
              <a:rPr lang="en-US" sz="1100" dirty="0">
                <a:solidFill>
                  <a:srgbClr val="00B050"/>
                </a:solidFill>
                <a:effectLst/>
                <a:latin typeface="Calibri" panose="020F0502020204030204" pitchFamily="34" charset="0"/>
                <a:ea typeface="Calibri" panose="020F0502020204030204" pitchFamily="34" charset="0"/>
              </a:rPr>
              <a:t>Case Study</a:t>
            </a:r>
          </a:p>
          <a:p>
            <a:pPr marL="6350" marR="0" indent="-6350">
              <a:spcBef>
                <a:spcPts val="0"/>
              </a:spcBef>
            </a:pPr>
            <a:endParaRPr lang="en-US" sz="1100" dirty="0">
              <a:solidFill>
                <a:srgbClr val="00B050"/>
              </a:solidFill>
              <a:effectLst/>
              <a:latin typeface="Calibri" panose="020F0502020204030204" pitchFamily="34" charset="0"/>
              <a:ea typeface="Calibri" panose="020F0502020204030204" pitchFamily="34" charset="0"/>
            </a:endParaRPr>
          </a:p>
          <a:p>
            <a:pPr marL="6350" marR="0" indent="-6350">
              <a:lnSpc>
                <a:spcPct val="103000"/>
              </a:lnSpc>
              <a:spcBef>
                <a:spcPts val="0"/>
              </a:spcBef>
              <a:spcAft>
                <a:spcPts val="765"/>
              </a:spcAft>
            </a:pPr>
            <a:r>
              <a:rPr lang="en-US" sz="1100" dirty="0">
                <a:solidFill>
                  <a:srgbClr val="00B050"/>
                </a:solidFill>
                <a:latin typeface="Calibri" panose="020F0502020204030204" pitchFamily="34" charset="0"/>
                <a:ea typeface="Times New Roman" panose="02020603050405020304" pitchFamily="18" charset="0"/>
              </a:rPr>
              <a:t>Is change process taking place?</a:t>
            </a:r>
            <a:endParaRPr lang="en-US" sz="1100" dirty="0">
              <a:solidFill>
                <a:srgbClr val="000000"/>
              </a:solidFill>
              <a:effectLst/>
              <a:latin typeface="Times New Roman" panose="02020603050405020304" pitchFamily="18" charset="0"/>
              <a:ea typeface="Times New Roman" panose="02020603050405020304" pitchFamily="18" charset="0"/>
            </a:endParaRPr>
          </a:p>
        </p:txBody>
      </p:sp>
      <p:sp>
        <p:nvSpPr>
          <p:cNvPr id="121" name="Rectangle 120">
            <a:extLst>
              <a:ext uri="{FF2B5EF4-FFF2-40B4-BE49-F238E27FC236}">
                <a16:creationId xmlns:a16="http://schemas.microsoft.com/office/drawing/2014/main" id="{EB14A5F8-AE2D-4440-8416-460050723E1C}"/>
              </a:ext>
            </a:extLst>
          </p:cNvPr>
          <p:cNvSpPr/>
          <p:nvPr/>
        </p:nvSpPr>
        <p:spPr>
          <a:xfrm>
            <a:off x="7351528" y="1648327"/>
            <a:ext cx="1125854" cy="1123397"/>
          </a:xfrm>
          <a:prstGeom prst="rect">
            <a:avLst/>
          </a:prstGeom>
          <a:ln>
            <a:noFill/>
          </a:ln>
        </p:spPr>
        <p:txBody>
          <a:bodyPr vert="horz" lIns="0" tIns="0" rIns="0" bIns="0" rtlCol="0">
            <a:noAutofit/>
          </a:bodyPr>
          <a:lstStyle/>
          <a:p>
            <a:pPr marL="6350" marR="0" indent="-6350">
              <a:lnSpc>
                <a:spcPct val="103000"/>
              </a:lnSpc>
              <a:spcBef>
                <a:spcPts val="0"/>
              </a:spcBef>
            </a:pPr>
            <a:r>
              <a:rPr lang="en-US" sz="1100" dirty="0">
                <a:solidFill>
                  <a:srgbClr val="00B050"/>
                </a:solidFill>
                <a:effectLst/>
                <a:latin typeface="Calibri" panose="020F0502020204030204" pitchFamily="34" charset="0"/>
                <a:ea typeface="Calibri" panose="020F0502020204030204" pitchFamily="34" charset="0"/>
              </a:rPr>
              <a:t>PV – Change Management Assessment </a:t>
            </a:r>
          </a:p>
          <a:p>
            <a:pPr marL="6350" marR="0" indent="-6350">
              <a:spcBef>
                <a:spcPts val="0"/>
              </a:spcBef>
              <a:spcAft>
                <a:spcPts val="600"/>
              </a:spcAft>
            </a:pPr>
            <a:r>
              <a:rPr lang="en-US" sz="1100" dirty="0">
                <a:solidFill>
                  <a:srgbClr val="00B050"/>
                </a:solidFill>
                <a:effectLst/>
                <a:latin typeface="Calibri" panose="020F0502020204030204" pitchFamily="34" charset="0"/>
                <a:ea typeface="Calibri" panose="020F0502020204030204" pitchFamily="34" charset="0"/>
              </a:rPr>
              <a:t>Survey</a:t>
            </a:r>
            <a:endParaRPr lang="en-US" sz="1100" dirty="0">
              <a:solidFill>
                <a:srgbClr val="00B050"/>
              </a:solidFill>
              <a:latin typeface="Calibri" panose="020F0502020204030204" pitchFamily="34" charset="0"/>
              <a:ea typeface="Calibri" panose="020F0502020204030204" pitchFamily="34" charset="0"/>
            </a:endParaRPr>
          </a:p>
          <a:p>
            <a:pPr marL="6350" marR="0" indent="-6350">
              <a:lnSpc>
                <a:spcPct val="103000"/>
              </a:lnSpc>
              <a:spcBef>
                <a:spcPts val="0"/>
              </a:spcBef>
              <a:spcAft>
                <a:spcPts val="765"/>
              </a:spcAft>
            </a:pPr>
            <a:r>
              <a:rPr lang="en-US" sz="1100" dirty="0">
                <a:solidFill>
                  <a:srgbClr val="00B050"/>
                </a:solidFill>
                <a:effectLst/>
                <a:latin typeface="Calibri" panose="020F0502020204030204" pitchFamily="34" charset="0"/>
                <a:ea typeface="Calibri" panose="020F0502020204030204" pitchFamily="34" charset="0"/>
              </a:rPr>
              <a:t>Did desired change happen? </a:t>
            </a:r>
            <a:endParaRPr lang="en-US" sz="11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575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4A3D-1E49-494E-8B3C-C6C26C9C83E4}"/>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297DD52E-42CA-4C3B-8D93-E7D097C696B9}"/>
              </a:ext>
            </a:extLst>
          </p:cNvPr>
          <p:cNvSpPr txBox="1"/>
          <p:nvPr/>
        </p:nvSpPr>
        <p:spPr>
          <a:xfrm>
            <a:off x="739655" y="6246324"/>
            <a:ext cx="7539432"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4" name="Google Shape;92;p1" descr="Tentative Agenda">
            <a:extLst>
              <a:ext uri="{FF2B5EF4-FFF2-40B4-BE49-F238E27FC236}">
                <a16:creationId xmlns:a16="http://schemas.microsoft.com/office/drawing/2014/main" id="{B86649F4-9612-4FB7-9897-329AFE924100}"/>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27A187D9-5993-41B6-9910-3A656229FB34}"/>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247D13DF-E3C2-4B29-AD8F-82A3D7544062}"/>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F81DB709-AFA1-41A7-8DCA-70799C6D06B8}"/>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60044C51-60F6-4570-ADFD-A2AF86F51DD6}"/>
              </a:ext>
            </a:extLst>
          </p:cNvPr>
          <p:cNvPicPr preferRelativeResize="0"/>
          <p:nvPr/>
        </p:nvPicPr>
        <p:blipFill rotWithShape="1">
          <a:blip r:embed="rId3">
            <a:alphaModFix/>
          </a:blip>
          <a:srcRect/>
          <a:stretch/>
        </p:blipFill>
        <p:spPr>
          <a:xfrm>
            <a:off x="1318479" y="614149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9963ED28-C9CF-499F-B780-A0DBF31DA23A}"/>
              </a:ext>
            </a:extLst>
          </p:cNvPr>
          <p:cNvPicPr preferRelativeResize="0"/>
          <p:nvPr/>
        </p:nvPicPr>
        <p:blipFill rotWithShape="1">
          <a:blip r:embed="rId4">
            <a:alphaModFix/>
          </a:blip>
          <a:srcRect/>
          <a:stretch/>
        </p:blipFill>
        <p:spPr>
          <a:xfrm>
            <a:off x="6916875" y="6001983"/>
            <a:ext cx="813478" cy="773267"/>
          </a:xfrm>
          <a:prstGeom prst="rect">
            <a:avLst/>
          </a:prstGeom>
          <a:noFill/>
          <a:ln>
            <a:noFill/>
          </a:ln>
          <a:effectLst>
            <a:outerShdw blurRad="50800" dist="38100" dir="2700000" algn="tl" rotWithShape="0">
              <a:srgbClr val="000000">
                <a:alpha val="40000"/>
              </a:srgbClr>
            </a:outerShdw>
          </a:effectLst>
        </p:spPr>
      </p:pic>
      <p:sp>
        <p:nvSpPr>
          <p:cNvPr id="11" name="Rectangle 10">
            <a:extLst>
              <a:ext uri="{FF2B5EF4-FFF2-40B4-BE49-F238E27FC236}">
                <a16:creationId xmlns:a16="http://schemas.microsoft.com/office/drawing/2014/main" id="{2DBE81D6-FFAC-472F-83E6-268EF4636927}"/>
              </a:ext>
            </a:extLst>
          </p:cNvPr>
          <p:cNvSpPr/>
          <p:nvPr/>
        </p:nvSpPr>
        <p:spPr>
          <a:xfrm>
            <a:off x="359371" y="915340"/>
            <a:ext cx="8432498" cy="5120640"/>
          </a:xfrm>
          <a:prstGeom prst="rect">
            <a:avLst/>
          </a:prstGeom>
          <a:ln>
            <a:solidFill>
              <a:schemeClr val="accent1"/>
            </a:solidFill>
          </a:ln>
        </p:spPr>
        <p:txBody>
          <a:bodyPr wrap="square">
            <a:spAutoFit/>
          </a:bodyPr>
          <a:lstStyle/>
          <a:p>
            <a:r>
              <a:rPr lang="en-US" sz="1600" b="1" dirty="0">
                <a:highlight>
                  <a:srgbClr val="FFFF00"/>
                </a:highlight>
                <a:ea typeface="Calibri" panose="020F0502020204030204" pitchFamily="34" charset="0"/>
              </a:rPr>
              <a:t>Professional Development Activity for Presidents/CEOs and Boards</a:t>
            </a:r>
            <a:endParaRPr lang="en-US" sz="1600" b="1" dirty="0">
              <a:highlight>
                <a:srgbClr val="FFFF00"/>
              </a:highlight>
            </a:endParaRP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Introduce BOTs and Presidents/CEOs to Project Vision </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Identify goals and objectives of Project Vision</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Evolving and changing roles of BOTs and Presidents/CEOs</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Goals and objectives of this Professional Development activity</a:t>
            </a:r>
          </a:p>
          <a:p>
            <a:pPr marL="1143000" lvl="2" indent="-228600" algn="just">
              <a:lnSpc>
                <a:spcPct val="103000"/>
              </a:lnSpc>
              <a:buFont typeface="Symbol" panose="05050102010706020507" pitchFamily="18" charset="2"/>
              <a:buChar char=""/>
            </a:pPr>
            <a:r>
              <a:rPr lang="en-US" sz="1400" dirty="0">
                <a:solidFill>
                  <a:srgbClr val="000000"/>
                </a:solidFill>
                <a:ea typeface="Times New Roman" panose="02020603050405020304" pitchFamily="18" charset="0"/>
              </a:rPr>
              <a:t>What it is</a:t>
            </a:r>
          </a:p>
          <a:p>
            <a:pPr marL="1143000" lvl="2" indent="-228600" algn="just">
              <a:lnSpc>
                <a:spcPct val="103000"/>
              </a:lnSpc>
              <a:buFont typeface="Symbol" panose="05050102010706020507" pitchFamily="18" charset="2"/>
              <a:buChar char=""/>
            </a:pPr>
            <a:r>
              <a:rPr lang="en-US" sz="1400" dirty="0">
                <a:solidFill>
                  <a:srgbClr val="000000"/>
                </a:solidFill>
                <a:ea typeface="Times New Roman" panose="02020603050405020304" pitchFamily="18" charset="0"/>
              </a:rPr>
              <a:t>What it is not</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Vital role of BOTs and Presidents/CEOs</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Critical role of faculty and cross disciplinary engagement at the institution</a:t>
            </a:r>
          </a:p>
          <a:p>
            <a:pPr marL="742950" marR="0" lvl="1" indent="-285750" algn="just">
              <a:lnSpc>
                <a:spcPct val="103000"/>
              </a:lnSpc>
              <a:spcBef>
                <a:spcPts val="0"/>
              </a:spcBef>
              <a:spcAft>
                <a:spcPts val="0"/>
              </a:spcAft>
              <a:buFont typeface="Courier New" panose="02070309020205020404" pitchFamily="49" charset="0"/>
              <a:buChar char="o"/>
            </a:pPr>
            <a:r>
              <a:rPr lang="en-US" sz="1400" dirty="0">
                <a:solidFill>
                  <a:srgbClr val="000000"/>
                </a:solidFill>
                <a:ea typeface="Times New Roman" panose="02020603050405020304" pitchFamily="18" charset="0"/>
              </a:rPr>
              <a:t>(visioning, ideation, and innovation </a:t>
            </a:r>
            <a:r>
              <a:rPr lang="en-US" sz="1400" dirty="0">
                <a:solidFill>
                  <a:srgbClr val="000000"/>
                </a:solidFill>
                <a:ea typeface="Times New Roman" panose="02020603050405020304" pitchFamily="18" charset="0"/>
                <a:sym typeface="Wingdings" panose="05000000000000000000" pitchFamily="2" charset="2"/>
              </a:rPr>
              <a:t></a:t>
            </a:r>
            <a:r>
              <a:rPr lang="en-US" sz="1400" dirty="0">
                <a:solidFill>
                  <a:srgbClr val="000000"/>
                </a:solidFill>
                <a:ea typeface="Times New Roman" panose="02020603050405020304" pitchFamily="18" charset="0"/>
              </a:rPr>
              <a:t> developing proposals </a:t>
            </a:r>
            <a:r>
              <a:rPr lang="en-US" sz="1400" dirty="0">
                <a:solidFill>
                  <a:srgbClr val="000000"/>
                </a:solidFill>
                <a:ea typeface="Times New Roman" panose="02020603050405020304" pitchFamily="18" charset="0"/>
                <a:sym typeface="Wingdings" panose="05000000000000000000" pitchFamily="2" charset="2"/>
              </a:rPr>
              <a:t></a:t>
            </a:r>
            <a:r>
              <a:rPr lang="en-US" sz="1400" dirty="0">
                <a:solidFill>
                  <a:srgbClr val="000000"/>
                </a:solidFill>
                <a:ea typeface="Times New Roman" panose="02020603050405020304" pitchFamily="18" charset="0"/>
              </a:rPr>
              <a:t> execution, and sustainability)</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NSF/ATE and DUE funding programs, what are they?</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How can institutions benefit from NSF ATE or other DUE Funding?</a:t>
            </a:r>
          </a:p>
          <a:p>
            <a:pPr marL="742950" marR="0" lvl="1" indent="-285750" algn="just">
              <a:lnSpc>
                <a:spcPct val="103000"/>
              </a:lnSpc>
              <a:spcBef>
                <a:spcPts val="0"/>
              </a:spcBef>
              <a:spcAft>
                <a:spcPts val="0"/>
              </a:spcAft>
              <a:buFont typeface="Courier New" panose="02070309020205020404" pitchFamily="49" charset="0"/>
              <a:buChar char="o"/>
            </a:pPr>
            <a:r>
              <a:rPr lang="en-US" sz="1400" dirty="0">
                <a:solidFill>
                  <a:srgbClr val="000000"/>
                </a:solidFill>
                <a:ea typeface="Times New Roman" panose="02020603050405020304" pitchFamily="18" charset="0"/>
              </a:rPr>
              <a:t>How can ATE provide support at the institution?</a:t>
            </a:r>
          </a:p>
          <a:p>
            <a:pPr marL="1143000" marR="0" lvl="2" indent="-228600" algn="just">
              <a:lnSpc>
                <a:spcPct val="103000"/>
              </a:lnSpc>
              <a:spcBef>
                <a:spcPts val="0"/>
              </a:spcBef>
              <a:spcAft>
                <a:spcPts val="0"/>
              </a:spcAft>
              <a:buFont typeface="Symbol" panose="05050102010706020507" pitchFamily="18" charset="2"/>
              <a:buChar char=""/>
            </a:pPr>
            <a:r>
              <a:rPr lang="en-US" sz="1400" dirty="0">
                <a:solidFill>
                  <a:srgbClr val="000000"/>
                </a:solidFill>
              </a:rPr>
              <a:t>Transformative nature of NSF ATE or other DUE Funding in support of mission critical KPIs</a:t>
            </a:r>
          </a:p>
          <a:p>
            <a:pPr marL="1143000" marR="0" lvl="2" indent="-228600" algn="just">
              <a:lnSpc>
                <a:spcPct val="103000"/>
              </a:lnSpc>
              <a:spcBef>
                <a:spcPts val="0"/>
              </a:spcBef>
              <a:spcAft>
                <a:spcPts val="0"/>
              </a:spcAft>
              <a:buFont typeface="Symbol" panose="05050102010706020507" pitchFamily="18" charset="2"/>
              <a:buChar char=""/>
            </a:pPr>
            <a:r>
              <a:rPr lang="en-US" sz="1400" dirty="0">
                <a:solidFill>
                  <a:srgbClr val="000000"/>
                </a:solidFill>
              </a:rPr>
              <a:t>How can </a:t>
            </a:r>
            <a:r>
              <a:rPr lang="en-US" sz="1400" dirty="0">
                <a:solidFill>
                  <a:srgbClr val="000000"/>
                </a:solidFill>
                <a:ea typeface="Times New Roman" panose="02020603050405020304" pitchFamily="18" charset="0"/>
              </a:rPr>
              <a:t>institutions renew and pivot as their market share shifts?</a:t>
            </a:r>
          </a:p>
          <a:p>
            <a:pPr marL="742950" marR="0" lvl="1" indent="-285750" algn="just">
              <a:lnSpc>
                <a:spcPct val="103000"/>
              </a:lnSpc>
              <a:spcBef>
                <a:spcPts val="0"/>
              </a:spcBef>
              <a:spcAft>
                <a:spcPts val="0"/>
              </a:spcAft>
              <a:buFont typeface="Courier New" panose="02070309020205020404" pitchFamily="49" charset="0"/>
              <a:buChar char="o"/>
            </a:pPr>
            <a:r>
              <a:rPr lang="en-US" sz="1400" dirty="0">
                <a:solidFill>
                  <a:srgbClr val="000000"/>
                </a:solidFill>
                <a:ea typeface="Times New Roman" panose="02020603050405020304" pitchFamily="18" charset="0"/>
              </a:rPr>
              <a:t>How can ATE be the catalyst to develop and/or fortify existing key partnerships?</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Attributes of institutions that received NSF ATE or other DUE Funding</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Theory of change</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Change management models</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ADKAR model  (Change Management Model)</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How will change be measured?</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Other (where do Presidents can use nudges from Project Vision team for their respective institutions?)</a:t>
            </a:r>
          </a:p>
          <a:p>
            <a:pPr marL="342900" marR="0" lvl="0" indent="-342900" algn="just">
              <a:lnSpc>
                <a:spcPct val="103000"/>
              </a:lnSpc>
              <a:spcBef>
                <a:spcPts val="0"/>
              </a:spcBef>
              <a:spcAft>
                <a:spcPts val="0"/>
              </a:spcAft>
              <a:buFont typeface="Symbol" panose="05050102010706020507" pitchFamily="18" charset="2"/>
              <a:buChar char=""/>
            </a:pPr>
            <a:r>
              <a:rPr lang="en-US" sz="1400" dirty="0">
                <a:solidFill>
                  <a:srgbClr val="000000"/>
                </a:solidFill>
                <a:ea typeface="Times New Roman" panose="02020603050405020304" pitchFamily="18" charset="0"/>
              </a:rPr>
              <a:t>Q/A</a:t>
            </a:r>
            <a:endParaRPr lang="en-US" sz="1400" dirty="0">
              <a:solidFill>
                <a:srgbClr val="000000"/>
              </a:solidFill>
              <a:effectLst/>
              <a:ea typeface="Times New Roman" panose="02020603050405020304" pitchFamily="18" charset="0"/>
            </a:endParaRPr>
          </a:p>
        </p:txBody>
      </p:sp>
      <p:sp>
        <p:nvSpPr>
          <p:cNvPr id="12" name="Rectangle 11">
            <a:extLst>
              <a:ext uri="{FF2B5EF4-FFF2-40B4-BE49-F238E27FC236}">
                <a16:creationId xmlns:a16="http://schemas.microsoft.com/office/drawing/2014/main" id="{1BC7D824-DC9F-45E5-B394-0E445B59D823}"/>
              </a:ext>
            </a:extLst>
          </p:cNvPr>
          <p:cNvSpPr/>
          <p:nvPr/>
        </p:nvSpPr>
        <p:spPr>
          <a:xfrm>
            <a:off x="359371" y="532053"/>
            <a:ext cx="8428878" cy="407035"/>
          </a:xfrm>
          <a:prstGeom prst="rect">
            <a:avLst/>
          </a:prstGeom>
        </p:spPr>
        <p:txBody>
          <a:bodyPr wrap="square">
            <a:spAutoFit/>
          </a:bodyPr>
          <a:lstStyle/>
          <a:p>
            <a:pPr>
              <a:lnSpc>
                <a:spcPct val="107000"/>
              </a:lnSpc>
              <a:spcAft>
                <a:spcPts val="800"/>
              </a:spcAft>
            </a:pPr>
            <a:r>
              <a:rPr lang="en-US" sz="2000" b="1" dirty="0">
                <a:solidFill>
                  <a:srgbClr val="4B7EAA"/>
                </a:solidFill>
              </a:rPr>
              <a:t>Tentative Agenda Topic(s)</a:t>
            </a:r>
          </a:p>
        </p:txBody>
      </p:sp>
    </p:spTree>
    <p:extLst>
      <p:ext uri="{BB962C8B-B14F-4D97-AF65-F5344CB8AC3E}">
        <p14:creationId xmlns:p14="http://schemas.microsoft.com/office/powerpoint/2010/main" val="410463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F086-BB2E-4CE0-BED5-425EC19BC138}"/>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4A98856F-0781-49FE-A5B4-DD000BE9B1F2}"/>
              </a:ext>
            </a:extLst>
          </p:cNvPr>
          <p:cNvSpPr txBox="1"/>
          <p:nvPr/>
        </p:nvSpPr>
        <p:spPr>
          <a:xfrm>
            <a:off x="724458" y="5829124"/>
            <a:ext cx="7539432" cy="984845"/>
          </a:xfrm>
          <a:prstGeom prst="rect">
            <a:avLst/>
          </a:prstGeom>
          <a:noFill/>
          <a:ln>
            <a:noFill/>
          </a:ln>
        </p:spPr>
        <p:txBody>
          <a:bodyPr spcFirstLastPara="1" wrap="square" lIns="91425" tIns="45700" rIns="91425" bIns="45700" anchor="t" anchorCtr="0">
            <a:spAutoFit/>
          </a:bodyPr>
          <a:lstStyle/>
          <a:p>
            <a:pPr algn="ctr"/>
            <a:r>
              <a:rPr lang="en-US" sz="1100" dirty="0"/>
              <a:t>This material is based upon work supported by the National Science Foundation under Grant No. DUE 2018198. Any opinions, findings, and conclusions or recommendations expressed in this material are those of the author(s) and do not necessarily reflect the views of the National Science Foundation.</a:t>
            </a:r>
          </a:p>
          <a:p>
            <a:pPr algn="ctr"/>
            <a:endParaRPr lang="en-US" sz="1100" dirty="0"/>
          </a:p>
          <a:p>
            <a:pPr marL="0" marR="0" lvl="0" indent="0" algn="ctr" rtl="0">
              <a:spcBef>
                <a:spcPts val="0"/>
              </a:spcBef>
              <a:spcAft>
                <a:spcPts val="0"/>
              </a:spcAft>
              <a:buNone/>
            </a:pPr>
            <a:r>
              <a:rPr lang="en-US" sz="1050" b="0" i="0" u="none" strike="noStrike" cap="none" dirty="0">
                <a:solidFill>
                  <a:schemeClr val="dk1"/>
                </a:solidFill>
                <a:latin typeface="Calibri"/>
                <a:ea typeface="Calibri"/>
                <a:cs typeface="Calibri"/>
                <a:sym typeface="Calibri"/>
              </a:rPr>
              <a:t>3209 </a:t>
            </a:r>
            <a:r>
              <a:rPr lang="en-US" sz="900" b="0" i="0" u="none" strike="noStrike" cap="none" dirty="0">
                <a:solidFill>
                  <a:schemeClr val="dk1"/>
                </a:solidFill>
                <a:latin typeface="Calibri"/>
                <a:ea typeface="Calibri"/>
                <a:cs typeface="Calibri"/>
                <a:sym typeface="Calibri"/>
              </a:rPr>
              <a:t>Virginia</a:t>
            </a:r>
            <a:r>
              <a:rPr lang="en-US" sz="1050" b="0" i="0" u="none" strike="noStrike" cap="none" dirty="0">
                <a:solidFill>
                  <a:schemeClr val="dk1"/>
                </a:solidFill>
                <a:latin typeface="Calibri"/>
                <a:ea typeface="Calibri"/>
                <a:cs typeface="Calibri"/>
                <a:sym typeface="Calibri"/>
              </a:rPr>
              <a:t> Avenue Fort Pierce, FL 34981 I 772-462-7546 I </a:t>
            </a:r>
            <a:r>
              <a:rPr lang="en-US" sz="1400" dirty="0">
                <a:sym typeface="Calibri"/>
              </a:rPr>
              <a:t>  </a:t>
            </a:r>
            <a:r>
              <a:rPr lang="en-US" sz="1050" b="0" i="0" u="none" strike="noStrike" cap="none" dirty="0">
                <a:solidFill>
                  <a:schemeClr val="dk1"/>
                </a:solidFill>
                <a:latin typeface="Calibri"/>
                <a:ea typeface="Calibri"/>
                <a:cs typeface="Calibri"/>
                <a:sym typeface="Calibri"/>
                <a:hlinkClick r:id="rId2"/>
              </a:rPr>
              <a:t>www.projectvis.org</a:t>
            </a:r>
            <a:r>
              <a:rPr lang="en-US" sz="1050" b="0" i="0" u="none" strike="noStrike" cap="none" dirty="0">
                <a:solidFill>
                  <a:schemeClr val="dk1"/>
                </a:solidFill>
                <a:latin typeface="Calibri"/>
                <a:ea typeface="Calibri"/>
                <a:cs typeface="Calibri"/>
                <a:sym typeface="Calibri"/>
              </a:rPr>
              <a:t> </a:t>
            </a:r>
            <a:endParaRPr sz="1400" dirty="0"/>
          </a:p>
        </p:txBody>
      </p:sp>
      <p:grpSp>
        <p:nvGrpSpPr>
          <p:cNvPr id="4" name="Google Shape;92;p1">
            <a:extLst>
              <a:ext uri="{FF2B5EF4-FFF2-40B4-BE49-F238E27FC236}">
                <a16:creationId xmlns:a16="http://schemas.microsoft.com/office/drawing/2014/main" id="{10056F5F-C070-47CE-B5E6-980A2542C653}"/>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687A80CA-19A4-449D-90DB-DD3B0D53A0BC}"/>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A5170811-4FDC-4B07-8C22-2D83A70F91A3}"/>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85C3CA71-AF85-4455-8035-818E6A39E7F1}"/>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87E21F5A-30C5-4960-812D-597002833B2D}"/>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0429ABC4-2413-4629-A4B5-83FA30D0FAD3}"/>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10" name="TextBox 9">
            <a:extLst>
              <a:ext uri="{FF2B5EF4-FFF2-40B4-BE49-F238E27FC236}">
                <a16:creationId xmlns:a16="http://schemas.microsoft.com/office/drawing/2014/main" id="{49B693C2-7FD2-4B0C-BFEE-DCF8659CAFB0}"/>
              </a:ext>
            </a:extLst>
          </p:cNvPr>
          <p:cNvSpPr txBox="1"/>
          <p:nvPr/>
        </p:nvSpPr>
        <p:spPr>
          <a:xfrm>
            <a:off x="825500" y="2444732"/>
            <a:ext cx="7493000" cy="1351139"/>
          </a:xfrm>
          <a:prstGeom prst="rect">
            <a:avLst/>
          </a:prstGeom>
          <a:noFill/>
        </p:spPr>
        <p:txBody>
          <a:bodyPr wrap="square" rtlCol="0">
            <a:spAutoFit/>
          </a:bodyPr>
          <a:lstStyle/>
          <a:p>
            <a:pPr algn="ctr">
              <a:lnSpc>
                <a:spcPct val="107000"/>
              </a:lnSpc>
              <a:spcAft>
                <a:spcPts val="800"/>
              </a:spcAft>
            </a:pPr>
            <a:r>
              <a:rPr lang="en-US" sz="8000" b="1" dirty="0">
                <a:solidFill>
                  <a:srgbClr val="4B7EAA"/>
                </a:solidFill>
                <a:effectLst>
                  <a:outerShdw blurRad="38100" dist="38100" dir="2700000" algn="tl">
                    <a:srgbClr val="000000">
                      <a:alpha val="43137"/>
                    </a:srgbClr>
                  </a:outerShdw>
                </a:effectLst>
                <a:ea typeface="Calibri" panose="020F0502020204030204" pitchFamily="34" charset="0"/>
              </a:rPr>
              <a:t>Q/A</a:t>
            </a:r>
            <a:endParaRPr lang="en-US" sz="6600" dirty="0">
              <a:solidFill>
                <a:srgbClr val="4B7EAA"/>
              </a:solidFill>
              <a:effectLst>
                <a:outerShdw blurRad="38100" dist="38100" dir="2700000" algn="tl">
                  <a:srgbClr val="000000">
                    <a:alpha val="43137"/>
                  </a:srgbClr>
                </a:outerShdw>
              </a:effectLst>
              <a:ea typeface="Calibri" panose="020F0502020204030204" pitchFamily="34" charset="0"/>
            </a:endParaRPr>
          </a:p>
        </p:txBody>
      </p:sp>
    </p:spTree>
    <p:extLst>
      <p:ext uri="{BB962C8B-B14F-4D97-AF65-F5344CB8AC3E}">
        <p14:creationId xmlns:p14="http://schemas.microsoft.com/office/powerpoint/2010/main" val="243558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739655" y="6160772"/>
            <a:ext cx="7539432" cy="507791"/>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a:p>
            <a:pPr algn="ctr"/>
            <a:endParaRPr lang="en-US" sz="11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a:extLst>
              <a:ext uri="{FF2B5EF4-FFF2-40B4-BE49-F238E27FC236}">
                <a16:creationId xmlns:a16="http://schemas.microsoft.com/office/drawing/2014/main" id="{ED942925-0BDD-6E4E-BA1C-883B149A32E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NSF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464234" y="1227476"/>
            <a:ext cx="8324015" cy="3108543"/>
          </a:xfrm>
          <a:prstGeom prst="rect">
            <a:avLst/>
          </a:prstGeom>
          <a:noFill/>
        </p:spPr>
        <p:txBody>
          <a:bodyPr wrap="square" rtlCol="0">
            <a:spAutoFit/>
          </a:bodyPr>
          <a:lstStyle/>
          <a:p>
            <a:pPr algn="just"/>
            <a:r>
              <a:rPr lang="en-US" sz="2800" b="1" dirty="0">
                <a:solidFill>
                  <a:srgbClr val="4B7EAA"/>
                </a:solidFill>
              </a:rPr>
              <a:t>Project Vision</a:t>
            </a:r>
            <a:r>
              <a:rPr lang="en-US" sz="2800" dirty="0">
                <a:solidFill>
                  <a:srgbClr val="4B7EAA"/>
                </a:solidFill>
              </a:rPr>
              <a:t> </a:t>
            </a:r>
            <a:r>
              <a:rPr lang="en-US" sz="2400" dirty="0"/>
              <a:t>is a collaborative initiative with community colleges that enables the nation's two-year institutions to grow National Science Foundation (NSF) Advanced Technological Education (ATE) funded STEM grant capabilities.</a:t>
            </a:r>
          </a:p>
          <a:p>
            <a:pPr algn="just"/>
            <a:endParaRPr lang="en-US" sz="2400" dirty="0"/>
          </a:p>
          <a:p>
            <a:pPr algn="just"/>
            <a:r>
              <a:rPr lang="en-US" sz="2400" dirty="0"/>
              <a:t>Project Vision Helping Colleges InnovATE supports and furthers NSF investments in building capacity in STEM education and workforce development in the nation's two-year colleges. </a:t>
            </a:r>
          </a:p>
        </p:txBody>
      </p:sp>
    </p:spTree>
    <p:extLst>
      <p:ext uri="{BB962C8B-B14F-4D97-AF65-F5344CB8AC3E}">
        <p14:creationId xmlns:p14="http://schemas.microsoft.com/office/powerpoint/2010/main" val="203053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6" name="TextBox 5"/>
          <p:cNvSpPr txBox="1"/>
          <p:nvPr/>
        </p:nvSpPr>
        <p:spPr>
          <a:xfrm>
            <a:off x="389467" y="685734"/>
            <a:ext cx="8365067" cy="892552"/>
          </a:xfrm>
          <a:prstGeom prst="rect">
            <a:avLst/>
          </a:prstGeom>
          <a:noFill/>
        </p:spPr>
        <p:txBody>
          <a:bodyPr wrap="square" rtlCol="0">
            <a:spAutoFit/>
          </a:bodyPr>
          <a:lstStyle/>
          <a:p>
            <a:r>
              <a:rPr lang="en-US" sz="2800" b="1" dirty="0">
                <a:solidFill>
                  <a:srgbClr val="4B7EAA"/>
                </a:solidFill>
              </a:rPr>
              <a:t>Project Vision Analysis Process – Data Collection</a:t>
            </a:r>
          </a:p>
          <a:p>
            <a:r>
              <a:rPr lang="en-US" sz="2400" b="1" dirty="0"/>
              <a:t> </a:t>
            </a:r>
            <a:endParaRPr lang="en-US" dirty="0"/>
          </a:p>
        </p:txBody>
      </p:sp>
      <p:sp>
        <p:nvSpPr>
          <p:cNvPr id="3" name="Rectangle 2">
            <a:extLst>
              <a:ext uri="{FF2B5EF4-FFF2-40B4-BE49-F238E27FC236}">
                <a16:creationId xmlns:a16="http://schemas.microsoft.com/office/drawing/2014/main" id="{837237BA-D0AF-430D-85BC-67FAB30EB820}"/>
              </a:ext>
            </a:extLst>
          </p:cNvPr>
          <p:cNvSpPr/>
          <p:nvPr/>
        </p:nvSpPr>
        <p:spPr>
          <a:xfrm>
            <a:off x="772160" y="2851777"/>
            <a:ext cx="7666700" cy="3046988"/>
          </a:xfrm>
          <a:prstGeom prst="rect">
            <a:avLst/>
          </a:prstGeom>
          <a:solidFill>
            <a:srgbClr val="4B7EAA"/>
          </a:solidFill>
        </p:spPr>
        <p:txBody>
          <a:bodyPr wrap="square">
            <a:spAutoFit/>
          </a:bodyPr>
          <a:lstStyle/>
          <a:p>
            <a:pPr marL="0" lvl="1" algn="ctr"/>
            <a:r>
              <a:rPr lang="en-US" sz="2400" i="1" dirty="0">
                <a:solidFill>
                  <a:schemeClr val="bg1"/>
                </a:solidFill>
              </a:rPr>
              <a:t>Survey results provide PV team with a solid understanding of the issues, challenges and opportunities that respondent institutions encounter. PV team will incorporate composite finding(s) from this survey in the Project Vision analysis of each mentee college. This information will help reveal challenges and opportunities that each mentee college may be experiencing in comparison to other institutions surveyed</a:t>
            </a:r>
            <a:r>
              <a:rPr lang="en-US" sz="2000" i="1" dirty="0">
                <a:solidFill>
                  <a:schemeClr val="bg1"/>
                </a:solidFill>
              </a:rPr>
              <a:t>. </a:t>
            </a:r>
          </a:p>
        </p:txBody>
      </p:sp>
      <p:sp>
        <p:nvSpPr>
          <p:cNvPr id="4" name="Rectangle 3">
            <a:extLst>
              <a:ext uri="{FF2B5EF4-FFF2-40B4-BE49-F238E27FC236}">
                <a16:creationId xmlns:a16="http://schemas.microsoft.com/office/drawing/2014/main" id="{3025B42A-71EE-4426-9161-0E4FC38388FA}"/>
              </a:ext>
            </a:extLst>
          </p:cNvPr>
          <p:cNvSpPr/>
          <p:nvPr/>
        </p:nvSpPr>
        <p:spPr>
          <a:xfrm>
            <a:off x="644447" y="1213008"/>
            <a:ext cx="8110085" cy="1569660"/>
          </a:xfrm>
          <a:prstGeom prst="rect">
            <a:avLst/>
          </a:prstGeom>
        </p:spPr>
        <p:txBody>
          <a:bodyPr wrap="square">
            <a:spAutoFit/>
          </a:bodyPr>
          <a:lstStyle/>
          <a:p>
            <a:r>
              <a:rPr lang="en-US" sz="2400" dirty="0"/>
              <a:t>Project Vision Team data collection process is comprised of:</a:t>
            </a:r>
            <a:endParaRPr lang="en-US" sz="2000" dirty="0"/>
          </a:p>
          <a:p>
            <a:pPr marL="285750" lvl="0" indent="-285750">
              <a:buFont typeface="Arial" panose="020B0604020202020204" pitchFamily="34" charset="0"/>
              <a:buChar char="•"/>
            </a:pPr>
            <a:r>
              <a:rPr lang="en-US" sz="2400" dirty="0"/>
              <a:t>Surveying two-year colleges across the U.S.  (NSF, RCCA, and PV Team Network, roughly 250+ responses received from over 120 2YC)</a:t>
            </a:r>
            <a:endParaRPr lang="en-US" sz="2000" dirty="0"/>
          </a:p>
        </p:txBody>
      </p:sp>
    </p:spTree>
    <p:extLst>
      <p:ext uri="{BB962C8B-B14F-4D97-AF65-F5344CB8AC3E}">
        <p14:creationId xmlns:p14="http://schemas.microsoft.com/office/powerpoint/2010/main" val="223946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185250"/>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3"/>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4">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5">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330276" y="537585"/>
            <a:ext cx="8483449" cy="407035"/>
          </a:xfrm>
          <a:prstGeom prst="rect">
            <a:avLst/>
          </a:prstGeom>
          <a:noFill/>
        </p:spPr>
        <p:txBody>
          <a:bodyPr wrap="square" rtlCol="0">
            <a:spAutoFit/>
          </a:bodyPr>
          <a:lstStyle/>
          <a:p>
            <a:pPr marR="0" lvl="0">
              <a:lnSpc>
                <a:spcPct val="107000"/>
              </a:lnSpc>
              <a:spcBef>
                <a:spcPts val="0"/>
              </a:spcBef>
              <a:spcAft>
                <a:spcPts val="0"/>
              </a:spcAft>
              <a:buClr>
                <a:srgbClr val="4B7EAA"/>
              </a:buClr>
            </a:pPr>
            <a:r>
              <a:rPr lang="en-US" sz="2000" b="1" dirty="0">
                <a:solidFill>
                  <a:srgbClr val="4B7EAA"/>
                </a:solidFill>
                <a:ea typeface="Times New Roman" panose="02020603050405020304" pitchFamily="18" charset="0"/>
              </a:rPr>
              <a:t>Survey questions asked:</a:t>
            </a:r>
            <a:endParaRPr lang="en-US" dirty="0">
              <a:effectLst/>
              <a:ea typeface="Courier New" panose="02070309020205020404" pitchFamily="49" charset="0"/>
              <a:cs typeface="Courier New" panose="02070309020205020404" pitchFamily="49" charset="0"/>
            </a:endParaRPr>
          </a:p>
        </p:txBody>
      </p:sp>
      <p:graphicFrame>
        <p:nvGraphicFramePr>
          <p:cNvPr id="6" name="Diagram 5">
            <a:extLst>
              <a:ext uri="{FF2B5EF4-FFF2-40B4-BE49-F238E27FC236}">
                <a16:creationId xmlns:a16="http://schemas.microsoft.com/office/drawing/2014/main" id="{0BEE0EC2-D004-45C1-B7DC-8FDCBE071AA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0523871"/>
              </p:ext>
            </p:extLst>
          </p:nvPr>
        </p:nvGraphicFramePr>
        <p:xfrm>
          <a:off x="304799" y="944621"/>
          <a:ext cx="8483450" cy="52969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2608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89227" y="6227795"/>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330276" y="645971"/>
            <a:ext cx="8483449" cy="523220"/>
          </a:xfrm>
          <a:prstGeom prst="rect">
            <a:avLst/>
          </a:prstGeom>
          <a:noFill/>
        </p:spPr>
        <p:txBody>
          <a:bodyPr wrap="square" rtlCol="0">
            <a:spAutoFit/>
          </a:bodyPr>
          <a:lstStyle/>
          <a:p>
            <a:pPr algn="just">
              <a:spcAft>
                <a:spcPts val="0"/>
              </a:spcAft>
            </a:pPr>
            <a:r>
              <a:rPr lang="en-US" sz="2800" b="1" dirty="0">
                <a:solidFill>
                  <a:srgbClr val="4B7EAA"/>
                </a:solidFill>
                <a:ea typeface="Times New Roman" panose="02020603050405020304" pitchFamily="18" charset="0"/>
              </a:rPr>
              <a:t>Surveying Mentee Colleges </a:t>
            </a:r>
          </a:p>
        </p:txBody>
      </p:sp>
      <p:sp>
        <p:nvSpPr>
          <p:cNvPr id="5" name="Rectangle 4">
            <a:extLst>
              <a:ext uri="{FF2B5EF4-FFF2-40B4-BE49-F238E27FC236}">
                <a16:creationId xmlns:a16="http://schemas.microsoft.com/office/drawing/2014/main" id="{96011342-1161-4E4A-A1A5-C26668515183}"/>
              </a:ext>
            </a:extLst>
          </p:cNvPr>
          <p:cNvSpPr/>
          <p:nvPr/>
        </p:nvSpPr>
        <p:spPr>
          <a:xfrm>
            <a:off x="644448" y="1518476"/>
            <a:ext cx="7776222" cy="1980607"/>
          </a:xfrm>
          <a:prstGeom prst="rect">
            <a:avLst/>
          </a:prstGeom>
        </p:spPr>
        <p:txBody>
          <a:bodyPr wrap="square">
            <a:spAutoFit/>
          </a:bodyPr>
          <a:lstStyle/>
          <a:p>
            <a:pPr marL="6350" marR="185420" indent="-6350" algn="just">
              <a:lnSpc>
                <a:spcPct val="103000"/>
              </a:lnSpc>
              <a:spcBef>
                <a:spcPts val="0"/>
              </a:spcBef>
              <a:spcAft>
                <a:spcPts val="765"/>
              </a:spcAft>
            </a:pPr>
            <a:r>
              <a:rPr lang="en-US" sz="2400" dirty="0">
                <a:solidFill>
                  <a:srgbClr val="000000"/>
                </a:solidFill>
                <a:ea typeface="Times New Roman" panose="02020603050405020304" pitchFamily="18" charset="0"/>
              </a:rPr>
              <a:t>In addition to the comparative analysis, given the uniqueness of each mentee college because of inherent institutional (internal) and external challenges and opportunities. Mentee Colleges will be asked to complete the same survey.</a:t>
            </a:r>
            <a:endParaRPr lang="en-US" sz="2000"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326931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533BE2-0241-4FAC-8B11-907A3EE922A8}"/>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6" name="Google Shape;90;p1">
            <a:extLst>
              <a:ext uri="{FF2B5EF4-FFF2-40B4-BE49-F238E27FC236}">
                <a16:creationId xmlns:a16="http://schemas.microsoft.com/office/drawing/2014/main" id="{BFA082D3-403B-4006-B0FC-E684E9878C61}"/>
              </a:ext>
            </a:extLst>
          </p:cNvPr>
          <p:cNvSpPr txBox="1"/>
          <p:nvPr/>
        </p:nvSpPr>
        <p:spPr>
          <a:xfrm>
            <a:off x="689227" y="6227795"/>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3"/>
              </a:rPr>
              <a:t>www.projectvis.org</a:t>
            </a:r>
            <a:r>
              <a:rPr lang="it-IT" sz="1100" dirty="0">
                <a:solidFill>
                  <a:schemeClr val="dk1"/>
                </a:solidFill>
                <a:ea typeface="Calibri"/>
                <a:cs typeface="Calibri"/>
                <a:sym typeface="Calibri"/>
              </a:rPr>
              <a:t> </a:t>
            </a:r>
            <a:endParaRPr lang="it-IT" sz="1600" dirty="0"/>
          </a:p>
        </p:txBody>
      </p:sp>
      <p:grpSp>
        <p:nvGrpSpPr>
          <p:cNvPr id="7" name="Google Shape;92;p1">
            <a:extLst>
              <a:ext uri="{FF2B5EF4-FFF2-40B4-BE49-F238E27FC236}">
                <a16:creationId xmlns:a16="http://schemas.microsoft.com/office/drawing/2014/main" id="{5A6F4B8F-DEEA-41C9-9962-5C581F74D48B}"/>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8" name="Google Shape;93;p1">
              <a:extLst>
                <a:ext uri="{FF2B5EF4-FFF2-40B4-BE49-F238E27FC236}">
                  <a16:creationId xmlns:a16="http://schemas.microsoft.com/office/drawing/2014/main" id="{16662044-3223-428C-A975-F09F3A77AF82}"/>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 name="Google Shape;94;p1">
              <a:extLst>
                <a:ext uri="{FF2B5EF4-FFF2-40B4-BE49-F238E27FC236}">
                  <a16:creationId xmlns:a16="http://schemas.microsoft.com/office/drawing/2014/main" id="{8AD8B060-BB99-4CDF-9672-489478172892}"/>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 name="Google Shape;95;p1">
              <a:extLst>
                <a:ext uri="{FF2B5EF4-FFF2-40B4-BE49-F238E27FC236}">
                  <a16:creationId xmlns:a16="http://schemas.microsoft.com/office/drawing/2014/main" id="{29C831D7-6BF4-4BDD-BB1B-4EB7BD6A5FA8}"/>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11" name="Google Shape;96;p1" descr="NSF Logo">
            <a:extLst>
              <a:ext uri="{FF2B5EF4-FFF2-40B4-BE49-F238E27FC236}">
                <a16:creationId xmlns:a16="http://schemas.microsoft.com/office/drawing/2014/main" id="{16DD5BA9-9346-4E01-9F28-57C8CBDEA8F0}"/>
              </a:ext>
            </a:extLst>
          </p:cNvPr>
          <p:cNvPicPr preferRelativeResize="0"/>
          <p:nvPr/>
        </p:nvPicPr>
        <p:blipFill rotWithShape="1">
          <a:blip r:embed="rId4">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12" name="Google Shape;97;p1" descr="Project Vision Logo">
            <a:extLst>
              <a:ext uri="{FF2B5EF4-FFF2-40B4-BE49-F238E27FC236}">
                <a16:creationId xmlns:a16="http://schemas.microsoft.com/office/drawing/2014/main" id="{C5A799FE-1488-4BD4-B9AE-F5346634F62E}"/>
              </a:ext>
            </a:extLst>
          </p:cNvPr>
          <p:cNvPicPr preferRelativeResize="0"/>
          <p:nvPr/>
        </p:nvPicPr>
        <p:blipFill rotWithShape="1">
          <a:blip r:embed="rId5">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13" name="TextBox 12">
            <a:extLst>
              <a:ext uri="{FF2B5EF4-FFF2-40B4-BE49-F238E27FC236}">
                <a16:creationId xmlns:a16="http://schemas.microsoft.com/office/drawing/2014/main" id="{ACA0E908-7EDD-402C-9236-F80B2FC5589A}"/>
              </a:ext>
            </a:extLst>
          </p:cNvPr>
          <p:cNvSpPr txBox="1"/>
          <p:nvPr/>
        </p:nvSpPr>
        <p:spPr>
          <a:xfrm>
            <a:off x="330276" y="510747"/>
            <a:ext cx="8483449" cy="400110"/>
          </a:xfrm>
          <a:prstGeom prst="rect">
            <a:avLst/>
          </a:prstGeom>
          <a:noFill/>
        </p:spPr>
        <p:txBody>
          <a:bodyPr wrap="square" rtlCol="0">
            <a:spAutoFit/>
          </a:bodyPr>
          <a:lstStyle/>
          <a:p>
            <a:pPr algn="just">
              <a:spcAft>
                <a:spcPts val="0"/>
              </a:spcAft>
            </a:pPr>
            <a:r>
              <a:rPr lang="en-US" sz="2000" b="1" dirty="0">
                <a:solidFill>
                  <a:srgbClr val="4B7EAA"/>
                </a:solidFill>
                <a:ea typeface="Times New Roman" panose="02020603050405020304" pitchFamily="18" charset="0"/>
              </a:rPr>
              <a:t>Surveying College Presidents (Qualitative Interviews)</a:t>
            </a:r>
          </a:p>
        </p:txBody>
      </p:sp>
      <p:graphicFrame>
        <p:nvGraphicFramePr>
          <p:cNvPr id="16" name="Diagram 15">
            <a:extLst>
              <a:ext uri="{FF2B5EF4-FFF2-40B4-BE49-F238E27FC236}">
                <a16:creationId xmlns:a16="http://schemas.microsoft.com/office/drawing/2014/main" id="{995669C3-E37A-40C5-A8F7-8F1C6100922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2551442"/>
              </p:ext>
            </p:extLst>
          </p:nvPr>
        </p:nvGraphicFramePr>
        <p:xfrm>
          <a:off x="384847" y="1021586"/>
          <a:ext cx="8428878" cy="51840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6002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67ED-C291-4E95-97C1-881CF2DBA72D}"/>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3" name="Google Shape;90;p1">
            <a:extLst>
              <a:ext uri="{FF2B5EF4-FFF2-40B4-BE49-F238E27FC236}">
                <a16:creationId xmlns:a16="http://schemas.microsoft.com/office/drawing/2014/main" id="{2D7C4607-35FD-4D59-84BA-DB758E17F871}"/>
              </a:ext>
            </a:extLst>
          </p:cNvPr>
          <p:cNvSpPr txBox="1"/>
          <p:nvPr/>
        </p:nvSpPr>
        <p:spPr>
          <a:xfrm>
            <a:off x="689227" y="6227795"/>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2"/>
              </a:rPr>
              <a:t>www.projectvis.org</a:t>
            </a:r>
            <a:r>
              <a:rPr lang="it-IT" sz="1100" dirty="0">
                <a:solidFill>
                  <a:schemeClr val="dk1"/>
                </a:solidFill>
                <a:ea typeface="Calibri"/>
                <a:cs typeface="Calibri"/>
                <a:sym typeface="Calibri"/>
              </a:rPr>
              <a:t> </a:t>
            </a:r>
            <a:endParaRPr lang="it-IT" sz="1600" dirty="0"/>
          </a:p>
        </p:txBody>
      </p:sp>
      <p:grpSp>
        <p:nvGrpSpPr>
          <p:cNvPr id="4" name="Google Shape;92;p1">
            <a:extLst>
              <a:ext uri="{FF2B5EF4-FFF2-40B4-BE49-F238E27FC236}">
                <a16:creationId xmlns:a16="http://schemas.microsoft.com/office/drawing/2014/main" id="{FFCDE063-4263-4AE2-94CD-4AB116E49BE2}"/>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 name="Google Shape;93;p1">
              <a:extLst>
                <a:ext uri="{FF2B5EF4-FFF2-40B4-BE49-F238E27FC236}">
                  <a16:creationId xmlns:a16="http://schemas.microsoft.com/office/drawing/2014/main" id="{4FC27F6F-2B9B-42F6-8973-263209FDFE72}"/>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 name="Google Shape;94;p1">
              <a:extLst>
                <a:ext uri="{FF2B5EF4-FFF2-40B4-BE49-F238E27FC236}">
                  <a16:creationId xmlns:a16="http://schemas.microsoft.com/office/drawing/2014/main" id="{6AFE4DF4-9012-4940-B5E7-BD1427FC27E8}"/>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7" name="Google Shape;95;p1">
              <a:extLst>
                <a:ext uri="{FF2B5EF4-FFF2-40B4-BE49-F238E27FC236}">
                  <a16:creationId xmlns:a16="http://schemas.microsoft.com/office/drawing/2014/main" id="{33396817-3C98-4587-A9C9-C82369FCACAE}"/>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8" name="Google Shape;96;p1" descr="NSF Logo">
            <a:extLst>
              <a:ext uri="{FF2B5EF4-FFF2-40B4-BE49-F238E27FC236}">
                <a16:creationId xmlns:a16="http://schemas.microsoft.com/office/drawing/2014/main" id="{A91AA76B-3D7B-4F0D-A854-5BADAE1F777F}"/>
              </a:ext>
            </a:extLst>
          </p:cNvPr>
          <p:cNvPicPr preferRelativeResize="0"/>
          <p:nvPr/>
        </p:nvPicPr>
        <p:blipFill rotWithShape="1">
          <a:blip r:embed="rId3">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9" name="Google Shape;97;p1" descr="Project Vision Logo">
            <a:extLst>
              <a:ext uri="{FF2B5EF4-FFF2-40B4-BE49-F238E27FC236}">
                <a16:creationId xmlns:a16="http://schemas.microsoft.com/office/drawing/2014/main" id="{78686124-012B-435B-A556-852F22870357}"/>
              </a:ext>
            </a:extLst>
          </p:cNvPr>
          <p:cNvPicPr preferRelativeResize="0"/>
          <p:nvPr/>
        </p:nvPicPr>
        <p:blipFill rotWithShape="1">
          <a:blip r:embed="rId4">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10" name="TextBox 9">
            <a:extLst>
              <a:ext uri="{FF2B5EF4-FFF2-40B4-BE49-F238E27FC236}">
                <a16:creationId xmlns:a16="http://schemas.microsoft.com/office/drawing/2014/main" id="{2AF24162-707D-44B4-8517-61840F1043E6}"/>
              </a:ext>
            </a:extLst>
          </p:cNvPr>
          <p:cNvSpPr txBox="1"/>
          <p:nvPr/>
        </p:nvSpPr>
        <p:spPr>
          <a:xfrm>
            <a:off x="304800" y="545012"/>
            <a:ext cx="8483449" cy="400110"/>
          </a:xfrm>
          <a:prstGeom prst="rect">
            <a:avLst/>
          </a:prstGeom>
          <a:noFill/>
        </p:spPr>
        <p:txBody>
          <a:bodyPr wrap="square" rtlCol="0">
            <a:spAutoFit/>
          </a:bodyPr>
          <a:lstStyle/>
          <a:p>
            <a:pPr algn="just">
              <a:spcAft>
                <a:spcPts val="0"/>
              </a:spcAft>
            </a:pPr>
            <a:r>
              <a:rPr lang="en-US" sz="2000" b="1" dirty="0">
                <a:solidFill>
                  <a:srgbClr val="4B7EAA"/>
                </a:solidFill>
                <a:ea typeface="Times New Roman" panose="02020603050405020304" pitchFamily="18" charset="0"/>
              </a:rPr>
              <a:t>Pre-Visit Narrative that each Mentee College prepares</a:t>
            </a:r>
          </a:p>
        </p:txBody>
      </p:sp>
      <p:sp>
        <p:nvSpPr>
          <p:cNvPr id="11" name="Rectangle 10">
            <a:extLst>
              <a:ext uri="{FF2B5EF4-FFF2-40B4-BE49-F238E27FC236}">
                <a16:creationId xmlns:a16="http://schemas.microsoft.com/office/drawing/2014/main" id="{969A91C7-DD17-4556-BA35-4EABD84860D7}"/>
              </a:ext>
            </a:extLst>
          </p:cNvPr>
          <p:cNvSpPr/>
          <p:nvPr/>
        </p:nvSpPr>
        <p:spPr>
          <a:xfrm>
            <a:off x="349579" y="945122"/>
            <a:ext cx="8483449" cy="5422510"/>
          </a:xfrm>
          <a:prstGeom prst="rect">
            <a:avLst/>
          </a:prstGeom>
        </p:spPr>
        <p:txBody>
          <a:bodyPr wrap="square">
            <a:spAutoFit/>
          </a:bodyPr>
          <a:lstStyle/>
          <a:p>
            <a:pPr marL="342900" marR="182880" indent="-342900" algn="just">
              <a:lnSpc>
                <a:spcPct val="103000"/>
              </a:lnSpc>
              <a:spcAft>
                <a:spcPts val="1000"/>
              </a:spcAft>
              <a:buFont typeface="+mj-lt"/>
              <a:buAutoNum type="arabicPeriod"/>
            </a:pPr>
            <a:r>
              <a:rPr lang="en-US" dirty="0">
                <a:solidFill>
                  <a:srgbClr val="000000"/>
                </a:solidFill>
                <a:ea typeface="Times New Roman" panose="02020603050405020304" pitchFamily="18" charset="0"/>
              </a:rPr>
              <a:t>Provides a snapshot of their institution </a:t>
            </a:r>
          </a:p>
          <a:p>
            <a:pPr marL="800100" marR="182880" lvl="1" indent="-342900" algn="just">
              <a:lnSpc>
                <a:spcPct val="103000"/>
              </a:lnSpc>
              <a:spcAft>
                <a:spcPts val="1000"/>
              </a:spcAft>
              <a:buFont typeface="Arial" panose="020B0604020202020204" pitchFamily="34" charset="0"/>
              <a:buChar char="•"/>
            </a:pPr>
            <a:r>
              <a:rPr lang="en-US" dirty="0"/>
              <a:t>There is a comprehensive form for mentee colleges interested in thorough analysis from Project Vision. </a:t>
            </a:r>
          </a:p>
          <a:p>
            <a:pPr marL="800100" marR="182880" lvl="1" indent="-342900" algn="just">
              <a:lnSpc>
                <a:spcPct val="103000"/>
              </a:lnSpc>
              <a:spcAft>
                <a:spcPts val="1000"/>
              </a:spcAft>
              <a:buFont typeface="Arial" panose="020B0604020202020204" pitchFamily="34" charset="0"/>
              <a:buChar char="•"/>
            </a:pPr>
            <a:r>
              <a:rPr lang="en-US" dirty="0"/>
              <a:t>There is a condensed form for mentee colleges with an understanding or an identified opportunity where support is needed. </a:t>
            </a:r>
          </a:p>
          <a:p>
            <a:pPr marL="342900" marR="185420" lvl="0" indent="-342900">
              <a:spcBef>
                <a:spcPts val="0"/>
              </a:spcBef>
              <a:spcAft>
                <a:spcPts val="1000"/>
              </a:spcAft>
              <a:buFont typeface="+mj-lt"/>
              <a:buAutoNum type="arabicPeriod"/>
            </a:pPr>
            <a:r>
              <a:rPr lang="en-US" dirty="0">
                <a:solidFill>
                  <a:srgbClr val="000000"/>
                </a:solidFill>
              </a:rPr>
              <a:t>Suggested composition of mentee’s college’s team to collaborate with Project Vision </a:t>
            </a:r>
          </a:p>
          <a:p>
            <a:pPr marL="342900" marR="182880" lvl="0" indent="-342900" algn="just">
              <a:lnSpc>
                <a:spcPct val="103000"/>
              </a:lnSpc>
              <a:spcBef>
                <a:spcPts val="0"/>
              </a:spcBef>
              <a:spcAft>
                <a:spcPts val="1000"/>
              </a:spcAft>
              <a:buFont typeface="+mj-lt"/>
              <a:buAutoNum type="arabicPeriod"/>
            </a:pPr>
            <a:r>
              <a:rPr lang="en-US" dirty="0">
                <a:solidFill>
                  <a:srgbClr val="000000"/>
                </a:solidFill>
              </a:rPr>
              <a:t>Completion of Pre-Visit packet</a:t>
            </a:r>
          </a:p>
          <a:p>
            <a:pPr marL="342900" marR="182880" lvl="0" indent="-342900" algn="just">
              <a:lnSpc>
                <a:spcPct val="103000"/>
              </a:lnSpc>
              <a:spcBef>
                <a:spcPts val="0"/>
              </a:spcBef>
              <a:spcAft>
                <a:spcPts val="1000"/>
              </a:spcAft>
              <a:buFont typeface="+mj-lt"/>
              <a:buAutoNum type="arabicPeriod"/>
            </a:pPr>
            <a:r>
              <a:rPr lang="en-US" dirty="0">
                <a:solidFill>
                  <a:srgbClr val="000000"/>
                </a:solidFill>
              </a:rPr>
              <a:t>Mentee College Team Strengthsfinder or DiSC assessment to promote optimum alignment between Mentee College Team and Project Vision Team and Subject Matters</a:t>
            </a:r>
          </a:p>
          <a:p>
            <a:pPr marL="342900" marR="182880" lvl="0" indent="-342900" algn="just">
              <a:lnSpc>
                <a:spcPct val="103000"/>
              </a:lnSpc>
              <a:spcBef>
                <a:spcPts val="0"/>
              </a:spcBef>
              <a:spcAft>
                <a:spcPts val="1000"/>
              </a:spcAft>
              <a:buFont typeface="+mj-lt"/>
              <a:buAutoNum type="arabicPeriod"/>
            </a:pPr>
            <a:r>
              <a:rPr lang="en-US" dirty="0">
                <a:solidFill>
                  <a:srgbClr val="000000"/>
                </a:solidFill>
              </a:rPr>
              <a:t>Mentee College Audits</a:t>
            </a:r>
          </a:p>
          <a:p>
            <a:pPr marL="342900" marR="182880" lvl="0" indent="-342900" algn="just">
              <a:lnSpc>
                <a:spcPct val="103000"/>
              </a:lnSpc>
              <a:spcBef>
                <a:spcPts val="0"/>
              </a:spcBef>
              <a:spcAft>
                <a:spcPts val="1000"/>
              </a:spcAft>
              <a:buFont typeface="+mj-lt"/>
              <a:buAutoNum type="arabicPeriod"/>
            </a:pPr>
            <a:r>
              <a:rPr lang="en-US" dirty="0">
                <a:solidFill>
                  <a:srgbClr val="000000"/>
                </a:solidFill>
              </a:rPr>
              <a:t>Meeting with Mentee College Team, Presidents, Trustees, and Members of College Sr. Leadership Team, Key Partners, Technical Program Advisory Committees, and other stakeholders</a:t>
            </a:r>
          </a:p>
        </p:txBody>
      </p:sp>
    </p:spTree>
    <p:extLst>
      <p:ext uri="{BB962C8B-B14F-4D97-AF65-F5344CB8AC3E}">
        <p14:creationId xmlns:p14="http://schemas.microsoft.com/office/powerpoint/2010/main" val="227408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ive-Phase Process">
            <a:extLst>
              <a:ext uri="{FF2B5EF4-FFF2-40B4-BE49-F238E27FC236}">
                <a16:creationId xmlns:a16="http://schemas.microsoft.com/office/drawing/2014/main" id="{8B15494B-3019-41E6-96E4-BFA4956584C9}"/>
              </a:ext>
            </a:extLst>
          </p:cNvPr>
          <p:cNvPicPr/>
          <p:nvPr/>
        </p:nvPicPr>
        <p:blipFill>
          <a:blip r:embed="rId2"/>
          <a:stretch>
            <a:fillRect/>
          </a:stretch>
        </p:blipFill>
        <p:spPr>
          <a:xfrm>
            <a:off x="644449" y="1729084"/>
            <a:ext cx="7634638" cy="4574705"/>
          </a:xfrm>
          <a:prstGeom prst="rect">
            <a:avLst/>
          </a:prstGeom>
        </p:spPr>
      </p:pic>
      <p:sp>
        <p:nvSpPr>
          <p:cNvPr id="2" name="Title 1">
            <a:extLst>
              <a:ext uri="{FF2B5EF4-FFF2-40B4-BE49-F238E27FC236}">
                <a16:creationId xmlns:a16="http://schemas.microsoft.com/office/drawing/2014/main" id="{3F045537-1AE0-144D-B059-EAE0C3E61C2C}"/>
              </a:ext>
            </a:extLst>
          </p:cNvPr>
          <p:cNvSpPr txBox="1">
            <a:spLocks noGrp="1"/>
          </p:cNvSpPr>
          <p:nvPr>
            <p:ph type="title" idx="4294967295"/>
          </p:nvPr>
        </p:nvSpPr>
        <p:spPr>
          <a:xfrm>
            <a:off x="-160020" y="72605"/>
            <a:ext cx="266890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n-lt"/>
                <a:ea typeface="+mn-ea"/>
                <a:cs typeface="+mn-cs"/>
              </a:rPr>
              <a:t>Project Vision</a:t>
            </a:r>
          </a:p>
        </p:txBody>
      </p:sp>
      <p:sp>
        <p:nvSpPr>
          <p:cNvPr id="48" name="Google Shape;90;p1">
            <a:extLst>
              <a:ext uri="{FF2B5EF4-FFF2-40B4-BE49-F238E27FC236}">
                <a16:creationId xmlns:a16="http://schemas.microsoft.com/office/drawing/2014/main" id="{C46FCF41-7D73-E34C-A08F-AC0B236301C7}"/>
              </a:ext>
            </a:extLst>
          </p:cNvPr>
          <p:cNvSpPr txBox="1"/>
          <p:nvPr/>
        </p:nvSpPr>
        <p:spPr>
          <a:xfrm>
            <a:off x="644448" y="6208111"/>
            <a:ext cx="7539432" cy="338514"/>
          </a:xfrm>
          <a:prstGeom prst="rect">
            <a:avLst/>
          </a:prstGeom>
          <a:noFill/>
          <a:ln>
            <a:noFill/>
          </a:ln>
        </p:spPr>
        <p:txBody>
          <a:bodyPr spcFirstLastPara="1" wrap="square" lIns="91425" tIns="45700" rIns="91425" bIns="45700" anchor="t" anchorCtr="0">
            <a:spAutoFit/>
          </a:bodyPr>
          <a:lstStyle/>
          <a:p>
            <a:pPr algn="ctr"/>
            <a:r>
              <a:rPr lang="it-IT" sz="1100" dirty="0">
                <a:solidFill>
                  <a:schemeClr val="dk1"/>
                </a:solidFill>
                <a:ea typeface="Calibri"/>
                <a:cs typeface="Calibri"/>
                <a:sym typeface="Calibri"/>
              </a:rPr>
              <a:t>NSF Grant No. DUE 2018198 I 3209 </a:t>
            </a:r>
            <a:r>
              <a:rPr lang="it-IT" sz="1000" dirty="0">
                <a:solidFill>
                  <a:schemeClr val="dk1"/>
                </a:solidFill>
                <a:ea typeface="Calibri"/>
                <a:cs typeface="Calibri"/>
                <a:sym typeface="Calibri"/>
              </a:rPr>
              <a:t> </a:t>
            </a:r>
            <a:r>
              <a:rPr lang="it-IT" sz="1100" dirty="0">
                <a:solidFill>
                  <a:schemeClr val="dk1"/>
                </a:solidFill>
                <a:cs typeface="Calibri"/>
                <a:sym typeface="Calibri"/>
              </a:rPr>
              <a:t>Virginia Avenue Fort Pierce, FL 34981 </a:t>
            </a:r>
            <a:r>
              <a:rPr lang="it-IT" sz="1100" dirty="0">
                <a:solidFill>
                  <a:schemeClr val="dk1"/>
                </a:solidFill>
                <a:ea typeface="Calibri"/>
                <a:cs typeface="Calibri"/>
                <a:sym typeface="Calibri"/>
              </a:rPr>
              <a:t>I </a:t>
            </a:r>
            <a:r>
              <a:rPr lang="it-IT" sz="1100" dirty="0">
                <a:solidFill>
                  <a:schemeClr val="dk1"/>
                </a:solidFill>
                <a:cs typeface="Calibri"/>
                <a:sym typeface="Calibri"/>
              </a:rPr>
              <a:t>772-462-7546</a:t>
            </a:r>
            <a:r>
              <a:rPr lang="it-IT" sz="1100" dirty="0">
                <a:solidFill>
                  <a:schemeClr val="dk1"/>
                </a:solidFill>
                <a:ea typeface="Calibri"/>
                <a:cs typeface="Calibri"/>
                <a:sym typeface="Calibri"/>
              </a:rPr>
              <a:t> I </a:t>
            </a:r>
            <a:r>
              <a:rPr lang="it-IT" sz="1600" dirty="0">
                <a:sym typeface="Calibri"/>
              </a:rPr>
              <a:t>  </a:t>
            </a:r>
            <a:r>
              <a:rPr lang="it-IT" sz="1100" dirty="0">
                <a:solidFill>
                  <a:schemeClr val="dk1"/>
                </a:solidFill>
                <a:ea typeface="Calibri"/>
                <a:cs typeface="Calibri"/>
                <a:sym typeface="Calibri"/>
                <a:hlinkClick r:id="rId3"/>
              </a:rPr>
              <a:t>www.projectvis.org</a:t>
            </a:r>
            <a:r>
              <a:rPr lang="it-IT" sz="1100" dirty="0">
                <a:solidFill>
                  <a:schemeClr val="dk1"/>
                </a:solidFill>
                <a:ea typeface="Calibri"/>
                <a:cs typeface="Calibri"/>
                <a:sym typeface="Calibri"/>
              </a:rPr>
              <a:t> </a:t>
            </a:r>
            <a:endParaRPr lang="it-IT" sz="1600" dirty="0"/>
          </a:p>
        </p:txBody>
      </p:sp>
      <p:grpSp>
        <p:nvGrpSpPr>
          <p:cNvPr id="50" name="Google Shape;92;p1">
            <a:extLst>
              <a:ext uri="{FF2B5EF4-FFF2-40B4-BE49-F238E27FC236}">
                <a16:creationId xmlns:a16="http://schemas.microsoft.com/office/drawing/2014/main" id="{986E519F-F113-464B-B7AB-D3BB2A9DC0B7}"/>
              </a:ext>
              <a:ext uri="{C183D7F6-B498-43B3-948B-1728B52AA6E4}">
                <adec:decorative xmlns:adec="http://schemas.microsoft.com/office/drawing/2017/decorative" val="1"/>
              </a:ext>
            </a:extLst>
          </p:cNvPr>
          <p:cNvGrpSpPr/>
          <p:nvPr/>
        </p:nvGrpSpPr>
        <p:grpSpPr>
          <a:xfrm rot="10800000" flipH="1">
            <a:off x="2343151" y="303941"/>
            <a:ext cx="6445098" cy="107538"/>
            <a:chOff x="348343" y="4008751"/>
            <a:chExt cx="6174377" cy="126709"/>
          </a:xfrm>
        </p:grpSpPr>
        <p:sp>
          <p:nvSpPr>
            <p:cNvPr id="54" name="Google Shape;93;p1">
              <a:extLst>
                <a:ext uri="{FF2B5EF4-FFF2-40B4-BE49-F238E27FC236}">
                  <a16:creationId xmlns:a16="http://schemas.microsoft.com/office/drawing/2014/main" id="{09F3CAEC-D8FF-AF44-88A2-AC3AA82FF149}"/>
                </a:ext>
              </a:extLst>
            </p:cNvPr>
            <p:cNvSpPr/>
            <p:nvPr/>
          </p:nvSpPr>
          <p:spPr>
            <a:xfrm>
              <a:off x="4495800" y="4008751"/>
              <a:ext cx="2026920" cy="126709"/>
            </a:xfrm>
            <a:prstGeom prst="rect">
              <a:avLst/>
            </a:prstGeom>
            <a:solidFill>
              <a:srgbClr val="CFA8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57" name="Google Shape;94;p1">
              <a:extLst>
                <a:ext uri="{FF2B5EF4-FFF2-40B4-BE49-F238E27FC236}">
                  <a16:creationId xmlns:a16="http://schemas.microsoft.com/office/drawing/2014/main" id="{233D8C9D-145F-D245-A23C-D7EA5D2EBA85}"/>
                </a:ext>
              </a:extLst>
            </p:cNvPr>
            <p:cNvSpPr/>
            <p:nvPr/>
          </p:nvSpPr>
          <p:spPr>
            <a:xfrm>
              <a:off x="348343" y="4008751"/>
              <a:ext cx="2026920" cy="126709"/>
            </a:xfrm>
            <a:prstGeom prst="rect">
              <a:avLst/>
            </a:prstGeom>
            <a:solidFill>
              <a:srgbClr val="214D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60" name="Google Shape;95;p1">
              <a:extLst>
                <a:ext uri="{FF2B5EF4-FFF2-40B4-BE49-F238E27FC236}">
                  <a16:creationId xmlns:a16="http://schemas.microsoft.com/office/drawing/2014/main" id="{F4591E85-708C-1C44-94C9-0D2D016642F9}"/>
                </a:ext>
              </a:extLst>
            </p:cNvPr>
            <p:cNvSpPr/>
            <p:nvPr/>
          </p:nvSpPr>
          <p:spPr>
            <a:xfrm>
              <a:off x="2422071" y="4008751"/>
              <a:ext cx="2026920" cy="126709"/>
            </a:xfrm>
            <a:prstGeom prst="rect">
              <a:avLst/>
            </a:prstGeom>
            <a:solidFill>
              <a:srgbClr val="4080B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pic>
        <p:nvPicPr>
          <p:cNvPr id="61" name="Google Shape;96;p1" descr="NSF Logo">
            <a:extLst>
              <a:ext uri="{FF2B5EF4-FFF2-40B4-BE49-F238E27FC236}">
                <a16:creationId xmlns:a16="http://schemas.microsoft.com/office/drawing/2014/main" id="{ED942925-0BDD-6E4E-BA1C-883B149A32EC}"/>
              </a:ext>
            </a:extLst>
          </p:cNvPr>
          <p:cNvPicPr preferRelativeResize="0"/>
          <p:nvPr/>
        </p:nvPicPr>
        <p:blipFill rotWithShape="1">
          <a:blip r:embed="rId4">
            <a:alphaModFix/>
          </a:blip>
          <a:srcRect/>
          <a:stretch/>
        </p:blipFill>
        <p:spPr>
          <a:xfrm>
            <a:off x="74295" y="6092014"/>
            <a:ext cx="570153" cy="570709"/>
          </a:xfrm>
          <a:prstGeom prst="rect">
            <a:avLst/>
          </a:prstGeom>
          <a:noFill/>
          <a:ln>
            <a:noFill/>
          </a:ln>
          <a:effectLst>
            <a:outerShdw blurRad="50800" dist="38100" dir="2700000" algn="tl" rotWithShape="0">
              <a:srgbClr val="000000">
                <a:alpha val="40000"/>
              </a:srgbClr>
            </a:outerShdw>
          </a:effectLst>
        </p:spPr>
      </p:pic>
      <p:pic>
        <p:nvPicPr>
          <p:cNvPr id="62" name="Google Shape;97;p1" descr="Project Vision Logo">
            <a:extLst>
              <a:ext uri="{FF2B5EF4-FFF2-40B4-BE49-F238E27FC236}">
                <a16:creationId xmlns:a16="http://schemas.microsoft.com/office/drawing/2014/main" id="{3103FCE2-724F-0B4D-A2B6-2C7A80AE0C1D}"/>
              </a:ext>
            </a:extLst>
          </p:cNvPr>
          <p:cNvPicPr preferRelativeResize="0"/>
          <p:nvPr/>
        </p:nvPicPr>
        <p:blipFill rotWithShape="1">
          <a:blip r:embed="rId5">
            <a:alphaModFix/>
          </a:blip>
          <a:srcRect/>
          <a:stretch/>
        </p:blipFill>
        <p:spPr>
          <a:xfrm>
            <a:off x="8279087" y="5967874"/>
            <a:ext cx="813478" cy="773267"/>
          </a:xfrm>
          <a:prstGeom prst="rect">
            <a:avLst/>
          </a:prstGeom>
          <a:noFill/>
          <a:ln>
            <a:noFill/>
          </a:ln>
          <a:effectLst>
            <a:outerShdw blurRad="50800" dist="38100" dir="2700000" algn="tl" rotWithShape="0">
              <a:srgbClr val="000000">
                <a:alpha val="40000"/>
              </a:srgbClr>
            </a:outerShdw>
          </a:effectLst>
        </p:spPr>
      </p:pic>
      <p:sp>
        <p:nvSpPr>
          <p:cNvPr id="4" name="TextBox 3"/>
          <p:cNvSpPr txBox="1"/>
          <p:nvPr/>
        </p:nvSpPr>
        <p:spPr>
          <a:xfrm>
            <a:off x="614966" y="1024211"/>
            <a:ext cx="8070860" cy="704873"/>
          </a:xfrm>
          <a:prstGeom prst="rect">
            <a:avLst/>
          </a:prstGeom>
          <a:noFill/>
        </p:spPr>
        <p:txBody>
          <a:bodyPr wrap="square" rtlCol="0">
            <a:spAutoFit/>
          </a:bodyPr>
          <a:lstStyle/>
          <a:p>
            <a:pPr>
              <a:lnSpc>
                <a:spcPct val="107000"/>
              </a:lnSpc>
              <a:spcAft>
                <a:spcPts val="800"/>
              </a:spcAft>
            </a:pPr>
            <a:r>
              <a:rPr lang="en-US" dirty="0">
                <a:ea typeface="Calibri" panose="020F0502020204030204" pitchFamily="34" charset="0"/>
              </a:rPr>
              <a:t>The </a:t>
            </a:r>
            <a:r>
              <a:rPr lang="en-US" sz="2000" dirty="0">
                <a:ea typeface="Calibri" panose="020F0502020204030204" pitchFamily="34" charset="0"/>
              </a:rPr>
              <a:t>diagram</a:t>
            </a:r>
            <a:r>
              <a:rPr lang="en-US" dirty="0">
                <a:ea typeface="Calibri" panose="020F0502020204030204" pitchFamily="34" charset="0"/>
              </a:rPr>
              <a:t> below provides an overview of the dynamic nature of a five-phase process that will be used to help support growth, innovation, and opportunity. </a:t>
            </a:r>
            <a:endParaRPr lang="en-US" dirty="0">
              <a:effectLst/>
              <a:ea typeface="Courier New" panose="02070309020205020404" pitchFamily="49" charset="0"/>
              <a:cs typeface="Courier New" panose="02070309020205020404" pitchFamily="49" charset="0"/>
            </a:endParaRPr>
          </a:p>
        </p:txBody>
      </p:sp>
      <p:sp>
        <p:nvSpPr>
          <p:cNvPr id="3" name="Rectangle 2">
            <a:extLst>
              <a:ext uri="{FF2B5EF4-FFF2-40B4-BE49-F238E27FC236}">
                <a16:creationId xmlns:a16="http://schemas.microsoft.com/office/drawing/2014/main" id="{0B3D6251-0002-4254-80EE-536259F756A6}"/>
              </a:ext>
            </a:extLst>
          </p:cNvPr>
          <p:cNvSpPr/>
          <p:nvPr/>
        </p:nvSpPr>
        <p:spPr>
          <a:xfrm>
            <a:off x="359371" y="554211"/>
            <a:ext cx="4572000" cy="470000"/>
          </a:xfrm>
          <a:prstGeom prst="rect">
            <a:avLst/>
          </a:prstGeom>
        </p:spPr>
        <p:txBody>
          <a:bodyPr>
            <a:spAutoFit/>
          </a:bodyPr>
          <a:lstStyle/>
          <a:p>
            <a:pPr>
              <a:lnSpc>
                <a:spcPct val="107000"/>
              </a:lnSpc>
              <a:spcAft>
                <a:spcPts val="800"/>
              </a:spcAft>
            </a:pPr>
            <a:r>
              <a:rPr lang="en-US" sz="2400" b="1" dirty="0">
                <a:solidFill>
                  <a:srgbClr val="4B7EAA"/>
                </a:solidFill>
              </a:rPr>
              <a:t>Five-phase Process</a:t>
            </a:r>
          </a:p>
        </p:txBody>
      </p:sp>
    </p:spTree>
    <p:extLst>
      <p:ext uri="{BB962C8B-B14F-4D97-AF65-F5344CB8AC3E}">
        <p14:creationId xmlns:p14="http://schemas.microsoft.com/office/powerpoint/2010/main" val="345887939"/>
      </p:ext>
    </p:extLst>
  </p:cSld>
  <p:clrMapOvr>
    <a:masterClrMapping/>
  </p:clrMapOvr>
</p:sld>
</file>

<file path=ppt/theme/theme1.xml><?xml version="1.0" encoding="utf-8"?>
<a:theme xmlns:a="http://schemas.openxmlformats.org/drawingml/2006/main" name="norma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mal" id="{964A58A4-6412-5F4A-A721-A1E37308B230}" vid="{E41C1C23-1660-1541-91BD-0DC6EA3F98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2717</TotalTime>
  <Words>3481</Words>
  <Application>Microsoft Office PowerPoint</Application>
  <PresentationFormat>Letter Paper (8.5x11 in)</PresentationFormat>
  <Paragraphs>254</Paragraphs>
  <Slides>26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vt:lpstr>
      <vt:lpstr>Calibri</vt:lpstr>
      <vt:lpstr>Calibri Light</vt:lpstr>
      <vt:lpstr>Courier New</vt:lpstr>
      <vt:lpstr>Roboto</vt:lpstr>
      <vt:lpstr>Symbol</vt:lpstr>
      <vt:lpstr>Times New Roman</vt:lpstr>
      <vt:lpstr>Wingdings</vt:lpstr>
      <vt:lpstr>normal</vt:lpstr>
      <vt:lpstr>Project Vision Team Meeting</vt:lpstr>
      <vt:lpstr>  I slept and dreamt that life was joy. I awoke and saw that life was service. I acted and behold, service was joy.   Rabindranath Tagore</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lpstr>Project 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Cooper</dc:creator>
  <cp:lastModifiedBy>Yi-Ding Betancourt</cp:lastModifiedBy>
  <cp:revision>80</cp:revision>
  <dcterms:created xsi:type="dcterms:W3CDTF">2020-06-26T11:37:59Z</dcterms:created>
  <dcterms:modified xsi:type="dcterms:W3CDTF">2020-08-06T21:14:36Z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